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9.xml" ContentType="application/vnd.openxmlformats-officedocument.themeOverride+xml"/>
  <Override PartName="/ppt/charts/chart16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1.xml" ContentType="application/vnd.openxmlformats-officedocument.themeOverr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2.xml" ContentType="application/vnd.openxmlformats-officedocument.themeOverride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2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3.xml" ContentType="application/vnd.openxmlformats-officedocument.themeOverr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550" r:id="rId2"/>
    <p:sldId id="1561" r:id="rId3"/>
    <p:sldId id="724" r:id="rId4"/>
    <p:sldId id="1536" r:id="rId5"/>
    <p:sldId id="641" r:id="rId6"/>
    <p:sldId id="1478" r:id="rId7"/>
    <p:sldId id="1537" r:id="rId8"/>
    <p:sldId id="1538" r:id="rId9"/>
    <p:sldId id="1539" r:id="rId10"/>
    <p:sldId id="1541" r:id="rId11"/>
    <p:sldId id="1540" r:id="rId12"/>
    <p:sldId id="1542" r:id="rId13"/>
    <p:sldId id="1543" r:id="rId14"/>
    <p:sldId id="1544" r:id="rId15"/>
    <p:sldId id="1549" r:id="rId16"/>
    <p:sldId id="1546" r:id="rId17"/>
    <p:sldId id="1547" r:id="rId18"/>
    <p:sldId id="1548" r:id="rId19"/>
    <p:sldId id="1553" r:id="rId20"/>
    <p:sldId id="1533" r:id="rId21"/>
    <p:sldId id="1554" r:id="rId22"/>
    <p:sldId id="1550" r:id="rId23"/>
    <p:sldId id="1551" r:id="rId24"/>
    <p:sldId id="1555" r:id="rId25"/>
    <p:sldId id="1552" r:id="rId26"/>
    <p:sldId id="1534" r:id="rId27"/>
    <p:sldId id="1556" r:id="rId28"/>
    <p:sldId id="1559" r:id="rId29"/>
    <p:sldId id="1560" r:id="rId30"/>
    <p:sldId id="1490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1AB2EA-5C4D-4CEE-B683-CFB087646E56}" v="1" dt="2023-07-13T07:53:52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en Tyteca" userId="68b5ac0c-428b-4b7d-bb0b-902dbfc83bd6" providerId="ADAL" clId="{DA1AB2EA-5C4D-4CEE-B683-CFB087646E56}"/>
    <pc:docChg chg="addSld delSld modSld">
      <pc:chgData name="Fabien Tyteca" userId="68b5ac0c-428b-4b7d-bb0b-902dbfc83bd6" providerId="ADAL" clId="{DA1AB2EA-5C4D-4CEE-B683-CFB087646E56}" dt="2023-07-13T08:03:28.781" v="57" actId="47"/>
      <pc:docMkLst>
        <pc:docMk/>
      </pc:docMkLst>
      <pc:sldChg chg="del">
        <pc:chgData name="Fabien Tyteca" userId="68b5ac0c-428b-4b7d-bb0b-902dbfc83bd6" providerId="ADAL" clId="{DA1AB2EA-5C4D-4CEE-B683-CFB087646E56}" dt="2023-07-13T08:03:28.781" v="57" actId="47"/>
        <pc:sldMkLst>
          <pc:docMk/>
          <pc:sldMk cId="2613755264" sldId="1545"/>
        </pc:sldMkLst>
      </pc:sldChg>
      <pc:sldChg chg="modSp add mod">
        <pc:chgData name="Fabien Tyteca" userId="68b5ac0c-428b-4b7d-bb0b-902dbfc83bd6" providerId="ADAL" clId="{DA1AB2EA-5C4D-4CEE-B683-CFB087646E56}" dt="2023-07-13T07:55:19.665" v="56" actId="20577"/>
        <pc:sldMkLst>
          <pc:docMk/>
          <pc:sldMk cId="2476149530" sldId="1561"/>
        </pc:sldMkLst>
        <pc:spChg chg="mod">
          <ac:chgData name="Fabien Tyteca" userId="68b5ac0c-428b-4b7d-bb0b-902dbfc83bd6" providerId="ADAL" clId="{DA1AB2EA-5C4D-4CEE-B683-CFB087646E56}" dt="2023-07-13T07:55:19.665" v="56" actId="20577"/>
          <ac:spMkLst>
            <pc:docMk/>
            <pc:sldMk cId="2476149530" sldId="1561"/>
            <ac:spMk id="3" creationId="{5C10D37E-DB47-4B9C-B5C3-1050A2FF924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56594241791562E-2"/>
          <c:y val="4.7026080810200398E-2"/>
          <c:w val="0.92741971596724671"/>
          <c:h val="0.936004550198519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00B0F0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Elevage et culture</c:v>
                </c:pt>
                <c:pt idx="1">
                  <c:v>Elevage uniquement</c:v>
                </c:pt>
                <c:pt idx="2">
                  <c:v>Culture uniquement</c:v>
                </c:pt>
                <c:pt idx="3">
                  <c:v>Maraichage / horticulture</c:v>
                </c:pt>
                <c:pt idx="4">
                  <c:v>Autre activité agricole et support</c:v>
                </c:pt>
              </c:strCache>
            </c:strRef>
          </c:cat>
          <c:val>
            <c:numRef>
              <c:f>Sheet1!$B$2:$B$6</c:f>
              <c:numCache>
                <c:formatCode>0\%</c:formatCode>
                <c:ptCount val="5"/>
                <c:pt idx="0">
                  <c:v>38.75</c:v>
                </c:pt>
                <c:pt idx="1">
                  <c:v>32</c:v>
                </c:pt>
                <c:pt idx="2">
                  <c:v>15.25</c:v>
                </c:pt>
                <c:pt idx="3">
                  <c:v>6.25</c:v>
                </c:pt>
                <c:pt idx="4">
                  <c:v>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FF-432F-95B9-AC7714EC40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348804224"/>
        <c:axId val="350633344"/>
      </c:barChart>
      <c:catAx>
        <c:axId val="348804224"/>
        <c:scaling>
          <c:orientation val="maxMin"/>
        </c:scaling>
        <c:delete val="0"/>
        <c:axPos val="l"/>
        <c:numFmt formatCode="#,##0" sourceLinked="0"/>
        <c:majorTickMark val="out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1200">
                <a:solidFill>
                  <a:srgbClr val="51626F"/>
                </a:solidFill>
              </a:defRPr>
            </a:pPr>
            <a:endParaRPr lang="fr-FR"/>
          </a:p>
        </c:txPr>
        <c:crossAx val="350633344"/>
        <c:crosses val="autoZero"/>
        <c:auto val="1"/>
        <c:lblAlgn val="ctr"/>
        <c:lblOffset val="100"/>
        <c:noMultiLvlLbl val="0"/>
      </c:catAx>
      <c:valAx>
        <c:axId val="3506333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348804224"/>
        <c:crosses val="autoZero"/>
        <c:crossBetween val="between"/>
        <c:majorUnit val="20"/>
        <c:minorUnit val="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Agriculture locale</c:v>
                </c:pt>
                <c:pt idx="1">
                  <c:v>Agriculture régénérative</c:v>
                </c:pt>
                <c:pt idx="2">
                  <c:v>Agriculture intensive</c:v>
                </c:pt>
                <c:pt idx="3">
                  <c:v>Agriculture biologique</c:v>
                </c:pt>
                <c:pt idx="4">
                  <c:v>Agriculture extensive</c:v>
                </c:pt>
                <c:pt idx="5">
                  <c:v>Spéculations (animales, végétales, para-agricole)</c:v>
                </c:pt>
                <c:pt idx="6">
                  <c:v>Autre</c:v>
                </c:pt>
              </c:strCache>
            </c:strRef>
          </c:cat>
          <c:val>
            <c:numRef>
              <c:f>Sheet1!$B$2:$B$8</c:f>
              <c:numCache>
                <c:formatCode>0.00\%</c:formatCode>
                <c:ptCount val="7"/>
                <c:pt idx="0">
                  <c:v>16.63</c:v>
                </c:pt>
                <c:pt idx="1">
                  <c:v>13.97</c:v>
                </c:pt>
                <c:pt idx="2">
                  <c:v>11.37</c:v>
                </c:pt>
                <c:pt idx="3">
                  <c:v>10.7</c:v>
                </c:pt>
                <c:pt idx="4">
                  <c:v>10.130000000000001</c:v>
                </c:pt>
                <c:pt idx="5">
                  <c:v>9.6199999999999992</c:v>
                </c:pt>
                <c:pt idx="6">
                  <c:v>27.57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.0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Cela coûterait trop cher</c:v>
                </c:pt>
                <c:pt idx="1">
                  <c:v>Mon exploitation ne le permet pas</c:v>
                </c:pt>
                <c:pt idx="2">
                  <c:v>Je vais bientôt arrêter mon activité</c:v>
                </c:pt>
                <c:pt idx="3">
                  <c:v>Je ne sais pas vers quel autre type de production/d’activité me tourner</c:v>
                </c:pt>
                <c:pt idx="4">
                  <c:v>Je n’ai pas l’énergie</c:v>
                </c:pt>
                <c:pt idx="5">
                  <c:v>Je n’ai pas le temps</c:v>
                </c:pt>
                <c:pt idx="6">
                  <c:v>Autre</c:v>
                </c:pt>
              </c:strCache>
            </c:strRef>
          </c:cat>
          <c:val>
            <c:numRef>
              <c:f>Sheet1!$B$2:$B$8</c:f>
              <c:numCache>
                <c:formatCode>0\%</c:formatCode>
                <c:ptCount val="7"/>
                <c:pt idx="0">
                  <c:v>52.7</c:v>
                </c:pt>
                <c:pt idx="1">
                  <c:v>47.13</c:v>
                </c:pt>
                <c:pt idx="2">
                  <c:v>44.61</c:v>
                </c:pt>
                <c:pt idx="3">
                  <c:v>36.43</c:v>
                </c:pt>
                <c:pt idx="4">
                  <c:v>29.65</c:v>
                </c:pt>
                <c:pt idx="5">
                  <c:v>24.94</c:v>
                </c:pt>
                <c:pt idx="6">
                  <c:v>22.21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59.59</c:v>
                </c:pt>
                <c:pt idx="1">
                  <c:v>40.409999999999997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0639250421054171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9"/>
            <c:invertIfNegative val="0"/>
            <c:bubble3D val="0"/>
            <c:spPr>
              <a:solidFill>
                <a:srgbClr val="BFBFB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8A74-492F-80AE-6BC8BF6DA93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dLbl>
              <c:idx val="7"/>
              <c:numFmt formatCode="0.00\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517B-40DD-8A93-43373CC726CF}"/>
                </c:ext>
              </c:extLst>
            </c:dLbl>
            <c:dLbl>
              <c:idx val="9"/>
              <c:numFmt formatCode="0.00\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A74-492F-80AE-6BC8BF6DA931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Sheet1!$A$2:$A$11</c:f>
              <c:strCache>
                <c:ptCount val="10"/>
                <c:pt idx="0">
                  <c:v>L’alternance longue période sèche/longue période humide</c:v>
                </c:pt>
                <c:pt idx="1">
                  <c:v>La sécheresse</c:v>
                </c:pt>
                <c:pt idx="2">
                  <c:v>La volatilité des prix (intrants, prix de ventes,…)</c:v>
                </c:pt>
                <c:pt idx="3">
                  <c:v>La pénurie d’eau</c:v>
                </c:pt>
                <c:pt idx="4">
                  <c:v>La dégradation des terres (érosion,…)</c:v>
                </c:pt>
                <c:pt idx="5">
                  <c:v>Les inondations</c:v>
                </c:pt>
                <c:pt idx="6">
                  <c:v>Les maladies</c:v>
                </c:pt>
                <c:pt idx="7">
                  <c:v>Aucun impact</c:v>
                </c:pt>
                <c:pt idx="8">
                  <c:v>Autre</c:v>
                </c:pt>
                <c:pt idx="9">
                  <c:v>Je ne sais pas</c:v>
                </c:pt>
              </c:strCache>
            </c:strRef>
          </c:cat>
          <c:val>
            <c:numRef>
              <c:f>Sheet1!$B$2:$B$11</c:f>
              <c:numCache>
                <c:formatCode>0\%</c:formatCode>
                <c:ptCount val="10"/>
                <c:pt idx="0">
                  <c:v>36.22</c:v>
                </c:pt>
                <c:pt idx="1">
                  <c:v>31.11</c:v>
                </c:pt>
                <c:pt idx="2">
                  <c:v>15.83</c:v>
                </c:pt>
                <c:pt idx="3">
                  <c:v>9.27</c:v>
                </c:pt>
                <c:pt idx="4">
                  <c:v>2.72</c:v>
                </c:pt>
                <c:pt idx="5">
                  <c:v>1.07</c:v>
                </c:pt>
                <c:pt idx="6">
                  <c:v>0.89</c:v>
                </c:pt>
                <c:pt idx="7">
                  <c:v>0.46</c:v>
                </c:pt>
                <c:pt idx="8">
                  <c:v>2.12</c:v>
                </c:pt>
                <c:pt idx="9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spPr>
              <a:solidFill>
                <a:srgbClr val="BFBFB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8"/>
            <c:invertIfNegative val="0"/>
            <c:bubble3D val="0"/>
            <c:spPr>
              <a:solidFill>
                <a:srgbClr val="BFBFB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C-0C8D-4C84-AA83-284D4F3EA9BA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8A74-492F-80AE-6BC8BF6DA93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La lutte contre la sécheresse</c:v>
                </c:pt>
                <c:pt idx="1">
                  <c:v>La volatilité des prix découlant des aléas du climat</c:v>
                </c:pt>
                <c:pt idx="2">
                  <c:v>La lutte contre la pénurie d’eau</c:v>
                </c:pt>
                <c:pt idx="3">
                  <c:v>La lutte contre la dégradation des terres (érosion,…)</c:v>
                </c:pt>
                <c:pt idx="4">
                  <c:v>La lutte contre les maladies</c:v>
                </c:pt>
                <c:pt idx="5">
                  <c:v>La lutte contre les inondations</c:v>
                </c:pt>
                <c:pt idx="6">
                  <c:v>Aucun défi</c:v>
                </c:pt>
                <c:pt idx="7">
                  <c:v>Autre</c:v>
                </c:pt>
                <c:pt idx="8">
                  <c:v>Je ne sais pas</c:v>
                </c:pt>
              </c:strCache>
            </c:strRef>
          </c:cat>
          <c:val>
            <c:numRef>
              <c:f>Sheet1!$B$2:$B$10</c:f>
              <c:numCache>
                <c:formatCode>0\%</c:formatCode>
                <c:ptCount val="9"/>
                <c:pt idx="0">
                  <c:v>39.340000000000003</c:v>
                </c:pt>
                <c:pt idx="1">
                  <c:v>30.04</c:v>
                </c:pt>
                <c:pt idx="2">
                  <c:v>13.17</c:v>
                </c:pt>
                <c:pt idx="3">
                  <c:v>5.71</c:v>
                </c:pt>
                <c:pt idx="4">
                  <c:v>3.09</c:v>
                </c:pt>
                <c:pt idx="5">
                  <c:v>1.32</c:v>
                </c:pt>
                <c:pt idx="6">
                  <c:v>0.96</c:v>
                </c:pt>
                <c:pt idx="7">
                  <c:v>4.0199999999999996</c:v>
                </c:pt>
                <c:pt idx="8">
                  <c:v>2.36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24.98</c:v>
                </c:pt>
                <c:pt idx="1">
                  <c:v>72</c:v>
                </c:pt>
                <c:pt idx="2">
                  <c:v>3.02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51317105997593304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spPr>
              <a:solidFill>
                <a:srgbClr val="BFBFB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spPr>
              <a:solidFill>
                <a:srgbClr val="BFBFB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Adapter votre mode de production</c:v>
                </c:pt>
                <c:pt idx="1">
                  <c:v>Adapter votre assolement en fonction de la nouvelle PAC</c:v>
                </c:pt>
                <c:pt idx="2">
                  <c:v>Calculer l’empreinte carbone de votre exploitation</c:v>
                </c:pt>
                <c:pt idx="3">
                  <c:v>Adapter vos canaux de ventes (coopératives, vente à la ferme, marchés,…)</c:v>
                </c:pt>
                <c:pt idx="4">
                  <c:v>Je ne compte rien changer</c:v>
                </c:pt>
                <c:pt idx="5">
                  <c:v>Autre</c:v>
                </c:pt>
                <c:pt idx="6">
                  <c:v>Je ne sais pas</c:v>
                </c:pt>
              </c:strCache>
            </c:strRef>
          </c:cat>
          <c:val>
            <c:numRef>
              <c:f>Sheet1!$B$2:$B$8</c:f>
              <c:numCache>
                <c:formatCode>0\%</c:formatCode>
                <c:ptCount val="7"/>
                <c:pt idx="0">
                  <c:v>70.27</c:v>
                </c:pt>
                <c:pt idx="1">
                  <c:v>64.599999999999994</c:v>
                </c:pt>
                <c:pt idx="2">
                  <c:v>55.08</c:v>
                </c:pt>
                <c:pt idx="3">
                  <c:v>48.44</c:v>
                </c:pt>
                <c:pt idx="4">
                  <c:v>6.75</c:v>
                </c:pt>
                <c:pt idx="5">
                  <c:v>4.13</c:v>
                </c:pt>
                <c:pt idx="6">
                  <c:v>1.64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86.15</c:v>
                </c:pt>
                <c:pt idx="1">
                  <c:v>10.38</c:v>
                </c:pt>
                <c:pt idx="2">
                  <c:v>3.47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57.77</c:v>
                </c:pt>
                <c:pt idx="1">
                  <c:v>35.630000000000003</c:v>
                </c:pt>
                <c:pt idx="2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2020498639694287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Augmentation de la consommation de produits de saison</c:v>
                </c:pt>
                <c:pt idx="1">
                  <c:v>Diminution de la consommation suite à l’augmentation de prix de certains produits importés par suite de la taxe carbone aux frontières extérieures de l’Union Européenne</c:v>
                </c:pt>
                <c:pt idx="2">
                  <c:v>Production et consommation de produits plus adaptés au changement climatique</c:v>
                </c:pt>
                <c:pt idx="3">
                  <c:v>Disparition de certains produits des rayons, faute de production</c:v>
                </c:pt>
                <c:pt idx="4">
                  <c:v>Augmentation de la consommation en circuits courts</c:v>
                </c:pt>
                <c:pt idx="5">
                  <c:v>Autre</c:v>
                </c:pt>
              </c:strCache>
            </c:strRef>
          </c:cat>
          <c:val>
            <c:numRef>
              <c:f>Sheet1!$B$2:$B$7</c:f>
              <c:numCache>
                <c:formatCode>0\%</c:formatCode>
                <c:ptCount val="6"/>
                <c:pt idx="0">
                  <c:v>83.2</c:v>
                </c:pt>
                <c:pt idx="1">
                  <c:v>77.290000000000006</c:v>
                </c:pt>
                <c:pt idx="2">
                  <c:v>75.569999999999993</c:v>
                </c:pt>
                <c:pt idx="3">
                  <c:v>73.56</c:v>
                </c:pt>
                <c:pt idx="4">
                  <c:v>72.53</c:v>
                </c:pt>
                <c:pt idx="5">
                  <c:v>8.65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56594241791562E-2"/>
          <c:y val="4.7026080810200398E-2"/>
          <c:w val="0.92741971596724671"/>
          <c:h val="0.936004550198519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00B0F0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Hainaut</c:v>
                </c:pt>
                <c:pt idx="1">
                  <c:v>Liège</c:v>
                </c:pt>
                <c:pt idx="2">
                  <c:v>Luxembourg</c:v>
                </c:pt>
                <c:pt idx="3">
                  <c:v>Namur</c:v>
                </c:pt>
                <c:pt idx="4">
                  <c:v>Brabant wallon</c:v>
                </c:pt>
              </c:strCache>
            </c:strRef>
          </c:cat>
          <c:val>
            <c:numRef>
              <c:f>Sheet1!$B$2:$B$6</c:f>
              <c:numCache>
                <c:formatCode>0\%</c:formatCode>
                <c:ptCount val="5"/>
                <c:pt idx="0">
                  <c:v>30.25</c:v>
                </c:pt>
                <c:pt idx="1">
                  <c:v>23</c:v>
                </c:pt>
                <c:pt idx="2">
                  <c:v>22.51</c:v>
                </c:pt>
                <c:pt idx="3">
                  <c:v>16.5</c:v>
                </c:pt>
                <c:pt idx="4">
                  <c:v>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9-44E8-9D6A-E122AC476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348804224"/>
        <c:axId val="350633344"/>
      </c:barChart>
      <c:catAx>
        <c:axId val="348804224"/>
        <c:scaling>
          <c:orientation val="maxMin"/>
        </c:scaling>
        <c:delete val="0"/>
        <c:axPos val="l"/>
        <c:numFmt formatCode="#,##0" sourceLinked="0"/>
        <c:majorTickMark val="out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1200">
                <a:solidFill>
                  <a:srgbClr val="51626F"/>
                </a:solidFill>
              </a:defRPr>
            </a:pPr>
            <a:endParaRPr lang="fr-FR"/>
          </a:p>
        </c:txPr>
        <c:crossAx val="350633344"/>
        <c:crosses val="autoZero"/>
        <c:auto val="1"/>
        <c:lblAlgn val="ctr"/>
        <c:lblOffset val="100"/>
        <c:noMultiLvlLbl val="0"/>
      </c:catAx>
      <c:valAx>
        <c:axId val="3506333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348804224"/>
        <c:crosses val="autoZero"/>
        <c:crossBetween val="between"/>
        <c:majorUnit val="20"/>
        <c:minorUnit val="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spPr>
              <a:solidFill>
                <a:srgbClr val="BFBFB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dLbl>
              <c:idx val="4"/>
              <c:numFmt formatCode="0.00\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8C2-4962-9A57-7FB34B3565BC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En mettant en avant les produits locaux et/ou bio</c:v>
                </c:pt>
                <c:pt idx="1">
                  <c:v>En ne commercialisant que des produits de saison</c:v>
                </c:pt>
                <c:pt idx="2">
                  <c:v>En ayant une charte de qualité et d’impact climatique (empreinte carbone) de la part des producteurs</c:v>
                </c:pt>
                <c:pt idx="3">
                  <c:v>Autre</c:v>
                </c:pt>
                <c:pt idx="4">
                  <c:v>Je ne sais pas</c:v>
                </c:pt>
              </c:strCache>
            </c:strRef>
          </c:cat>
          <c:val>
            <c:numRef>
              <c:f>Sheet1!$B$2:$B$6</c:f>
              <c:numCache>
                <c:formatCode>0\%</c:formatCode>
                <c:ptCount val="5"/>
                <c:pt idx="0">
                  <c:v>92.04</c:v>
                </c:pt>
                <c:pt idx="1">
                  <c:v>89.45</c:v>
                </c:pt>
                <c:pt idx="2">
                  <c:v>73.72</c:v>
                </c:pt>
                <c:pt idx="3">
                  <c:v>18.649999999999999</c:v>
                </c:pt>
                <c:pt idx="4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387575348205639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spPr>
              <a:solidFill>
                <a:srgbClr val="BFBFB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En consommant plus local</c:v>
                </c:pt>
                <c:pt idx="1">
                  <c:v>En consommant plus de produits de saison</c:v>
                </c:pt>
                <c:pt idx="2">
                  <c:v>En consommant moins de produits importés</c:v>
                </c:pt>
                <c:pt idx="3">
                  <c:v>En comprenant le métier d’agriculteur et son rôle dans la biodiversité</c:v>
                </c:pt>
                <c:pt idx="4">
                  <c:v>En privilégiant les magasins de proximité</c:v>
                </c:pt>
                <c:pt idx="5">
                  <c:v>Autre</c:v>
                </c:pt>
                <c:pt idx="6">
                  <c:v>Je ne sais pas</c:v>
                </c:pt>
              </c:strCache>
            </c:strRef>
          </c:cat>
          <c:val>
            <c:numRef>
              <c:f>Sheet1!$B$2:$B$8</c:f>
              <c:numCache>
                <c:formatCode>0\%</c:formatCode>
                <c:ptCount val="7"/>
                <c:pt idx="0">
                  <c:v>93.48</c:v>
                </c:pt>
                <c:pt idx="1">
                  <c:v>93.35</c:v>
                </c:pt>
                <c:pt idx="2">
                  <c:v>91.74</c:v>
                </c:pt>
                <c:pt idx="3">
                  <c:v>80.23</c:v>
                </c:pt>
                <c:pt idx="4">
                  <c:v>80.09</c:v>
                </c:pt>
                <c:pt idx="5">
                  <c:v>8.48</c:v>
                </c:pt>
                <c:pt idx="6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5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375318345616064"/>
          <c:y val="0.11032254440572165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59.86</c:v>
                </c:pt>
                <c:pt idx="1">
                  <c:v>32.72</c:v>
                </c:pt>
                <c:pt idx="2">
                  <c:v>7.41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La crainte de la diminution de la rentabilité de mon exploitation</c:v>
                </c:pt>
                <c:pt idx="1">
                  <c:v>Le temps que je n’ai pas pour me poser ces questions</c:v>
                </c:pt>
                <c:pt idx="2">
                  <c:v>La manque d’intérêt</c:v>
                </c:pt>
                <c:pt idx="3">
                  <c:v>J’ai d’autres priorités</c:v>
                </c:pt>
                <c:pt idx="4">
                  <c:v>Autre</c:v>
                </c:pt>
              </c:strCache>
            </c:strRef>
          </c:cat>
          <c:val>
            <c:numRef>
              <c:f>Sheet1!$B$2:$B$6</c:f>
              <c:numCache>
                <c:formatCode>0\%</c:formatCode>
                <c:ptCount val="5"/>
                <c:pt idx="0">
                  <c:v>61.66</c:v>
                </c:pt>
                <c:pt idx="1">
                  <c:v>38.99</c:v>
                </c:pt>
                <c:pt idx="2">
                  <c:v>27.13</c:v>
                </c:pt>
                <c:pt idx="3">
                  <c:v>25.35</c:v>
                </c:pt>
                <c:pt idx="4">
                  <c:v>30.19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48.7</c:v>
                </c:pt>
                <c:pt idx="1">
                  <c:v>51.3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56594241791562E-2"/>
          <c:y val="4.7026080810200398E-2"/>
          <c:w val="0.92741971596724671"/>
          <c:h val="0.936004550198519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numFmt formatCode="0.00\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rgbClr val="00B0F0"/>
                      </a:solidFill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F25-4259-80E9-E7B3C5BBA949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00B0F0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75+</c:v>
                </c:pt>
              </c:strCache>
            </c:strRef>
          </c:cat>
          <c:val>
            <c:numRef>
              <c:f>Sheet1!$B$2:$B$8</c:f>
              <c:numCache>
                <c:formatCode>0\%</c:formatCode>
                <c:ptCount val="7"/>
                <c:pt idx="0">
                  <c:v>0.46</c:v>
                </c:pt>
                <c:pt idx="1">
                  <c:v>4.38</c:v>
                </c:pt>
                <c:pt idx="2">
                  <c:v>10.16</c:v>
                </c:pt>
                <c:pt idx="3">
                  <c:v>21.72</c:v>
                </c:pt>
                <c:pt idx="4">
                  <c:v>33.83</c:v>
                </c:pt>
                <c:pt idx="5">
                  <c:v>20.96</c:v>
                </c:pt>
                <c:pt idx="6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D7-44B1-90D2-6AFB5059B6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axId val="348804224"/>
        <c:axId val="350633344"/>
      </c:barChart>
      <c:catAx>
        <c:axId val="348804224"/>
        <c:scaling>
          <c:orientation val="maxMin"/>
        </c:scaling>
        <c:delete val="0"/>
        <c:axPos val="l"/>
        <c:numFmt formatCode="#,##0" sourceLinked="0"/>
        <c:majorTickMark val="out"/>
        <c:minorTickMark val="none"/>
        <c:tickLblPos val="none"/>
        <c:spPr>
          <a:noFill/>
          <a:ln>
            <a:noFill/>
          </a:ln>
        </c:spPr>
        <c:txPr>
          <a:bodyPr/>
          <a:lstStyle/>
          <a:p>
            <a:pPr>
              <a:defRPr sz="1200">
                <a:solidFill>
                  <a:srgbClr val="51626F"/>
                </a:solidFill>
              </a:defRPr>
            </a:pPr>
            <a:endParaRPr lang="fr-FR"/>
          </a:p>
        </c:txPr>
        <c:crossAx val="350633344"/>
        <c:crosses val="autoZero"/>
        <c:auto val="1"/>
        <c:lblAlgn val="ctr"/>
        <c:lblOffset val="100"/>
        <c:noMultiLvlLbl val="0"/>
      </c:catAx>
      <c:valAx>
        <c:axId val="3506333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348804224"/>
        <c:crosses val="autoZero"/>
        <c:crossBetween val="between"/>
        <c:majorUnit val="20"/>
        <c:minorUnit val="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3-49D1-9BEB-6BBE769D0286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3-49D1-9BEB-6BBE769D028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3-49D1-9BEB-6BBE769D0286}"/>
              </c:ext>
            </c:extLst>
          </c:dPt>
          <c:dLbls>
            <c:dLbl>
              <c:idx val="0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13-49D1-9BEB-6BBE769D0286}"/>
                </c:ext>
              </c:extLst>
            </c:dLbl>
            <c:dLbl>
              <c:idx val="1"/>
              <c:numFmt formatCode="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13-49D1-9BEB-6BBE769D0286}"/>
                </c:ext>
              </c:extLst>
            </c:dLbl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Sheet1!$B$2:$B$3</c:f>
              <c:numCache>
                <c:formatCode>0\%</c:formatCode>
                <c:ptCount val="2"/>
                <c:pt idx="0">
                  <c:v>77.19</c:v>
                </c:pt>
                <c:pt idx="1">
                  <c:v>22.81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13-49D1-9BEB-6BBE769D0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8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5181004383243711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Diminution du rendement (végétal, animal,…)</c:v>
                </c:pt>
                <c:pt idx="1">
                  <c:v>Augmentation des pertes</c:v>
                </c:pt>
                <c:pt idx="2">
                  <c:v>Retard en termes de plantation</c:v>
                </c:pt>
                <c:pt idx="3">
                  <c:v>Difficultés financières (trésorerie,…)</c:v>
                </c:pt>
                <c:pt idx="4">
                  <c:v>Moindre qualité des produits</c:v>
                </c:pt>
                <c:pt idx="5">
                  <c:v>Abandon de certaines spéculations</c:v>
                </c:pt>
                <c:pt idx="6">
                  <c:v>Augmentation des maladies (végétales et animales)</c:v>
                </c:pt>
                <c:pt idx="7">
                  <c:v>Autre</c:v>
                </c:pt>
              </c:strCache>
            </c:strRef>
          </c:cat>
          <c:val>
            <c:numRef>
              <c:f>Sheet1!$B$2:$B$9</c:f>
              <c:numCache>
                <c:formatCode>0\%</c:formatCode>
                <c:ptCount val="8"/>
                <c:pt idx="0">
                  <c:v>80.94</c:v>
                </c:pt>
                <c:pt idx="1">
                  <c:v>64.11</c:v>
                </c:pt>
                <c:pt idx="2">
                  <c:v>55.54</c:v>
                </c:pt>
                <c:pt idx="3">
                  <c:v>37.299999999999997</c:v>
                </c:pt>
                <c:pt idx="4">
                  <c:v>35.69</c:v>
                </c:pt>
                <c:pt idx="5">
                  <c:v>33.32</c:v>
                </c:pt>
                <c:pt idx="6">
                  <c:v>23.1</c:v>
                </c:pt>
                <c:pt idx="7">
                  <c:v>28.5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50"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82897667454933"/>
          <c:y val="3.4413655142448117E-2"/>
          <c:w val="0.49924206773818258"/>
          <c:h val="0.963708454041653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  <a:ln>
              <a:solidFill>
                <a:schemeClr val="bg1"/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BFBFB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8C2-4962-9A57-7FB34B3565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C2-4962-9A57-7FB34B3565BC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28C2-4962-9A57-7FB34B3565BC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517B-40DD-8A93-43373CC726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8C2-4962-9A57-7FB34B3565B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8C2-4962-9A57-7FB34B3565B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8C2-4962-9A57-7FB34B3565B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8C2-4962-9A57-7FB34B3565BC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La diversification de mon exploitation</c:v>
                </c:pt>
                <c:pt idx="1">
                  <c:v>Des spéculations (animales, végétales, para-agricole) sur lesquelles le changement climatique n’a pas d’impact</c:v>
                </c:pt>
                <c:pt idx="2">
                  <c:v>La mise en place de mécanismes/d’outils numériques limitant l’impact du changement climatique</c:v>
                </c:pt>
                <c:pt idx="3">
                  <c:v>Je ne pense pas que le changement climatique ait un impact sur l’agriculture en général</c:v>
                </c:pt>
                <c:pt idx="4">
                  <c:v>Autre</c:v>
                </c:pt>
              </c:strCache>
            </c:strRef>
          </c:cat>
          <c:val>
            <c:numRef>
              <c:f>Sheet1!$B$2:$B$6</c:f>
              <c:numCache>
                <c:formatCode>0\%</c:formatCode>
                <c:ptCount val="5"/>
                <c:pt idx="0">
                  <c:v>35.28</c:v>
                </c:pt>
                <c:pt idx="1">
                  <c:v>21.03</c:v>
                </c:pt>
                <c:pt idx="2">
                  <c:v>15.79</c:v>
                </c:pt>
                <c:pt idx="3">
                  <c:v>24.86</c:v>
                </c:pt>
                <c:pt idx="4">
                  <c:v>24.61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C2-4962-9A57-7FB34B3565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283877752"/>
        <c:axId val="283878144"/>
      </c:barChart>
      <c:catAx>
        <c:axId val="2838777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rgbClr val="0A3365"/>
                </a:solidFill>
              </a:defRPr>
            </a:pPr>
            <a:endParaRPr lang="fr-FR"/>
          </a:p>
        </c:txPr>
        <c:crossAx val="283878144"/>
        <c:crosses val="autoZero"/>
        <c:auto val="1"/>
        <c:lblAlgn val="ctr"/>
        <c:lblOffset val="100"/>
        <c:noMultiLvlLbl val="0"/>
      </c:catAx>
      <c:valAx>
        <c:axId val="283878144"/>
        <c:scaling>
          <c:orientation val="minMax"/>
          <c:max val="100"/>
          <c:min val="0"/>
        </c:scaling>
        <c:delete val="1"/>
        <c:axPos val="t"/>
        <c:numFmt formatCode="0\%" sourceLinked="1"/>
        <c:majorTickMark val="out"/>
        <c:minorTickMark val="none"/>
        <c:tickLblPos val="nextTo"/>
        <c:crossAx val="283877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90.84</c:v>
                </c:pt>
                <c:pt idx="1">
                  <c:v>2.2000000000000002</c:v>
                </c:pt>
                <c:pt idx="2">
                  <c:v>6.97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87.78</c:v>
                </c:pt>
                <c:pt idx="1">
                  <c:v>8.57</c:v>
                </c:pt>
                <c:pt idx="2">
                  <c:v>3.65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238977278386692"/>
          <c:y val="5.8428481501393459E-2"/>
          <c:w val="0.37900258847356677"/>
          <c:h val="0.685920767429209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AEEF"/>
            </a:solidFill>
          </c:spPr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A-4A3C-924C-72E4F55B7F01}"/>
              </c:ext>
            </c:extLst>
          </c:dPt>
          <c:dPt>
            <c:idx val="1"/>
            <c:bubble3D val="0"/>
            <c:spPr>
              <a:solidFill>
                <a:srgbClr val="4F81BD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A-4A3C-924C-72E4F55B7F0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A-4A3C-924C-72E4F55B7F01}"/>
              </c:ext>
            </c:extLst>
          </c:dPt>
          <c:dLbls>
            <c:numFmt formatCode="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</c:v>
                </c:pt>
                <c:pt idx="1">
                  <c:v>Non</c:v>
                </c:pt>
                <c:pt idx="2">
                  <c:v>Je ne sais pas</c:v>
                </c:pt>
              </c:strCache>
            </c:strRef>
          </c:cat>
          <c:val>
            <c:numRef>
              <c:f>Sheet1!$B$2:$B$4</c:f>
              <c:numCache>
                <c:formatCode>0\%</c:formatCode>
                <c:ptCount val="3"/>
                <c:pt idx="0">
                  <c:v>48.36</c:v>
                </c:pt>
                <c:pt idx="1">
                  <c:v>49.62</c:v>
                </c:pt>
                <c:pt idx="2">
                  <c:v>2.02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EA-4A3C-924C-72E4F55B7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CBE33-B066-4471-9E51-A1904687B003}" type="datetimeFigureOut">
              <a:rPr lang="fr-BE" smtClean="0"/>
              <a:t>12-07-23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074CA-FB08-4770-B135-EFA0948C27F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961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CAA2-E173-48ED-B2E6-EE03C7BC3177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96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50950"/>
            <a:ext cx="600710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0413" y="4816157"/>
            <a:ext cx="5527709" cy="3940704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2767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22310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56175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50950"/>
            <a:ext cx="600710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0413" y="4816157"/>
            <a:ext cx="5527709" cy="3940704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60609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34675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59113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34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B515D-9450-B440-ACCE-B862FB93DF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234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5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50950"/>
            <a:ext cx="600710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0413" y="4816157"/>
            <a:ext cx="5527709" cy="3940704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4687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50950"/>
            <a:ext cx="6007100" cy="3378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0413" y="4816157"/>
            <a:ext cx="5527709" cy="3940704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8348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0751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0476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23068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47559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37437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F304748-A013-4D82-A109-82E6670DB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>
                <a:solidFill>
                  <a:srgbClr val="002060"/>
                </a:solidFill>
              </a:rPr>
              <a:t>Néanmoins, par rapport à 2019, davantage de Belges semblent plus confiants et estiment préparer suffisamment leur pension.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77757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51DE6B-F949-9C9F-71B7-C726D77D6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FDB0E-3137-CB8C-6485-ECAF64900A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33161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03A5F2-8EA2-87BC-7AFC-6FA288F189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233161" cy="685800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6B6BA597-17B2-580C-5ABA-6623FE8EC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9" y="1622715"/>
            <a:ext cx="3151861" cy="3018211"/>
          </a:xfrm>
        </p:spPr>
        <p:txBody>
          <a:bodyPr wrap="square" lIns="0" anchor="ctr">
            <a:spAutoFit/>
          </a:bodyPr>
          <a:lstStyle>
            <a:lvl1pPr>
              <a:defRPr sz="576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Vouz</a:t>
            </a:r>
            <a:r>
              <a:rPr lang="en-US" noProof="0" dirty="0"/>
              <a:t> </a:t>
            </a:r>
            <a:r>
              <a:rPr lang="en-US" noProof="0" dirty="0" err="1"/>
              <a:t>avez</a:t>
            </a:r>
            <a:r>
              <a:rPr lang="en-US" noProof="0" dirty="0"/>
              <a:t> </a:t>
            </a:r>
            <a:r>
              <a:rPr lang="en-US" noProof="0" dirty="0" err="1"/>
              <a:t>été</a:t>
            </a:r>
            <a:r>
              <a:rPr lang="en-US" noProof="0" dirty="0"/>
              <a:t> un bon public.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4323F-CD68-98A5-0239-17394CA030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507" y="5834335"/>
            <a:ext cx="5284429" cy="6047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44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creen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4DE06E-F28A-88A1-4CC4-FFC4416F75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7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sz="1680" dirty="0" err="1"/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612396" y="2931111"/>
            <a:ext cx="8708469" cy="505292"/>
          </a:xfrm>
        </p:spPr>
        <p:txBody>
          <a:bodyPr wrap="square" anchor="b" anchorCtr="0">
            <a:spAutoFit/>
          </a:bodyPr>
          <a:lstStyle>
            <a:lvl1pPr>
              <a:defRPr sz="3840" b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29837" y="3577593"/>
            <a:ext cx="8691033" cy="387798"/>
          </a:xfrm>
        </p:spPr>
        <p:txBody>
          <a:bodyPr wrap="square" lIns="0">
            <a:spAutoFit/>
          </a:bodyPr>
          <a:lstStyle>
            <a:lvl1pPr marL="0" indent="0">
              <a:spcAft>
                <a:spcPts val="0"/>
              </a:spcAft>
              <a:buNone/>
              <a:defRPr sz="1920" b="1" i="0">
                <a:solidFill>
                  <a:srgbClr val="0D2A50"/>
                </a:solidFill>
                <a:latin typeface="Gilroy Bold" pitchFamily="2" charset="77"/>
                <a:cs typeface="Verdana"/>
              </a:defRPr>
            </a:lvl1pPr>
            <a:lvl2pPr marL="323839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73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34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6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33103-2959-3C43-AB25-9C5620CA0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507" y="5834335"/>
            <a:ext cx="5284429" cy="604797"/>
          </a:xfrm>
          <a:prstGeom prst="rect">
            <a:avLst/>
          </a:prstGeom>
          <a:effectLst>
            <a:outerShdw blurRad="83748" algn="tl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544B2-2511-F940-B3DF-313252248C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0067" y="193591"/>
            <a:ext cx="1445251" cy="1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10">
          <p15:clr>
            <a:srgbClr val="FBAE40"/>
          </p15:clr>
        </p15:guide>
        <p15:guide id="2" pos="2880">
          <p15:clr>
            <a:srgbClr val="FBAE40"/>
          </p15:clr>
        </p15:guide>
        <p15:guide id="3" pos="29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s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0A705C0F-6DA8-A443-941E-53AC6E9AE994}"/>
              </a:ext>
            </a:extLst>
          </p:cNvPr>
          <p:cNvSpPr>
            <a:spLocks noGrp="1"/>
          </p:cNvSpPr>
          <p:nvPr>
            <p:ph sz="half" idx="14"/>
          </p:nvPr>
        </p:nvSpPr>
        <p:spPr bwMode="gray">
          <a:xfrm>
            <a:off x="1143672" y="2498981"/>
            <a:ext cx="4415040" cy="340842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7" name="Tijdelijke aanduiding voor inhoud 3">
            <a:extLst>
              <a:ext uri="{FF2B5EF4-FFF2-40B4-BE49-F238E27FC236}">
                <a16:creationId xmlns:a16="http://schemas.microsoft.com/office/drawing/2014/main" id="{61D08B5F-6446-AD42-806A-6BD31E007EB7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5900123" y="2498981"/>
            <a:ext cx="4414816" cy="340842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 marL="645773" indent="0">
              <a:lnSpc>
                <a:spcPct val="90000"/>
              </a:lnSpc>
              <a:buNone/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45A4B67-53E2-0C64-6531-AA53360F1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56385"/>
            <a:ext cx="845993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BBADE96-6387-66E0-0321-E674106CA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1" y="604800"/>
            <a:ext cx="9710137" cy="491245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2BA44D7-0FA1-D854-5F3F-E0310DBCE692}"/>
              </a:ext>
            </a:extLst>
          </p:cNvPr>
          <p:cNvSpPr>
            <a:spLocks noGrp="1"/>
          </p:cNvSpPr>
          <p:nvPr>
            <p:ph sz="half" idx="10"/>
          </p:nvPr>
        </p:nvSpPr>
        <p:spPr bwMode="gray">
          <a:xfrm>
            <a:off x="1143672" y="1683642"/>
            <a:ext cx="4415040" cy="723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237DA61-F41A-85BB-C799-41BC52A79C23}"/>
              </a:ext>
            </a:extLst>
          </p:cNvPr>
          <p:cNvSpPr>
            <a:spLocks noGrp="1"/>
          </p:cNvSpPr>
          <p:nvPr>
            <p:ph sz="half" idx="15"/>
          </p:nvPr>
        </p:nvSpPr>
        <p:spPr bwMode="gray">
          <a:xfrm>
            <a:off x="5897745" y="1683642"/>
            <a:ext cx="4415040" cy="723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468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 bwMode="gray">
          <a:xfrm>
            <a:off x="1143672" y="2498981"/>
            <a:ext cx="4415040" cy="340842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5900123" y="2498981"/>
            <a:ext cx="4414816" cy="340842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 marL="645773" indent="0">
              <a:lnSpc>
                <a:spcPct val="90000"/>
              </a:lnSpc>
              <a:buNone/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87DEC94-900C-8145-A161-CEDD7FFD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1" y="604800"/>
            <a:ext cx="9710137" cy="491245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163F958-E6E4-4894-B143-74252074C2FF}"/>
              </a:ext>
            </a:extLst>
          </p:cNvPr>
          <p:cNvSpPr>
            <a:spLocks noGrp="1"/>
          </p:cNvSpPr>
          <p:nvPr>
            <p:ph sz="half" idx="10"/>
          </p:nvPr>
        </p:nvSpPr>
        <p:spPr bwMode="gray">
          <a:xfrm>
            <a:off x="1143672" y="1683642"/>
            <a:ext cx="9179515" cy="723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9223F58-53CB-8AC1-79A7-318B98029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56385"/>
            <a:ext cx="845993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37EBAF5B-D86B-6F42-9266-8625CC28AF74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1143672" y="2498981"/>
            <a:ext cx="9179515" cy="340842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32555AF-3A0F-3D44-9401-81E7533D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1" y="604800"/>
            <a:ext cx="9710137" cy="491245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1CCBC89D-3CC4-A94A-AA95-1EE292E03C56}"/>
              </a:ext>
            </a:extLst>
          </p:cNvPr>
          <p:cNvSpPr>
            <a:spLocks noGrp="1"/>
          </p:cNvSpPr>
          <p:nvPr>
            <p:ph sz="half" idx="10"/>
          </p:nvPr>
        </p:nvSpPr>
        <p:spPr bwMode="gray">
          <a:xfrm>
            <a:off x="1143672" y="1683642"/>
            <a:ext cx="9179515" cy="723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83DD39A-42E6-0F60-3B43-DA143BD5C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56385"/>
            <a:ext cx="845993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9A825C6D-480A-DA40-9E17-203DDF53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1" y="604800"/>
            <a:ext cx="9710137" cy="491245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08EE45E-DC1E-BB4B-AD14-2263433398FF}"/>
              </a:ext>
            </a:extLst>
          </p:cNvPr>
          <p:cNvSpPr>
            <a:spLocks noGrp="1"/>
          </p:cNvSpPr>
          <p:nvPr>
            <p:ph idx="10"/>
          </p:nvPr>
        </p:nvSpPr>
        <p:spPr bwMode="gray">
          <a:xfrm>
            <a:off x="1140966" y="1814684"/>
            <a:ext cx="4377835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36" indent="0">
              <a:buClr>
                <a:srgbClr val="003366"/>
              </a:buClr>
              <a:buNone/>
              <a:defRPr/>
            </a:lvl4pPr>
            <a:lvl5pPr marL="118296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FB997149-C787-924E-B314-9DBAA07FD9F0}"/>
              </a:ext>
            </a:extLst>
          </p:cNvPr>
          <p:cNvSpPr>
            <a:spLocks noGrp="1"/>
          </p:cNvSpPr>
          <p:nvPr>
            <p:ph idx="11"/>
          </p:nvPr>
        </p:nvSpPr>
        <p:spPr bwMode="gray">
          <a:xfrm>
            <a:off x="5937101" y="1814684"/>
            <a:ext cx="4377835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36" indent="0">
              <a:buClr>
                <a:srgbClr val="003366"/>
              </a:buClr>
              <a:buNone/>
              <a:defRPr/>
            </a:lvl4pPr>
            <a:lvl5pPr marL="118296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5BFB1EA-B6DB-134D-8E89-6BA32028A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56385"/>
            <a:ext cx="845993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801" y="604801"/>
            <a:ext cx="9716068" cy="442121"/>
          </a:xfrm>
        </p:spPr>
        <p:txBody>
          <a:bodyPr lIns="0">
            <a:no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8" y="7012531"/>
            <a:ext cx="22167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16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1140967" y="1814684"/>
            <a:ext cx="9179901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36" indent="0">
              <a:buClr>
                <a:srgbClr val="003366"/>
              </a:buClr>
              <a:buNone/>
              <a:defRPr/>
            </a:lvl4pPr>
            <a:lvl5pPr marL="118296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9B9901E-1E6D-7D69-34EF-A45BF4F90BAF}"/>
              </a:ext>
            </a:extLst>
          </p:cNvPr>
          <p:cNvSpPr txBox="1">
            <a:spLocks/>
          </p:cNvSpPr>
          <p:nvPr userDrawn="1"/>
        </p:nvSpPr>
        <p:spPr>
          <a:xfrm>
            <a:off x="2" y="6156385"/>
            <a:ext cx="845993" cy="36385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b="1" i="0" kern="1200">
                <a:solidFill>
                  <a:srgbClr val="0096DC"/>
                </a:solidFill>
                <a:latin typeface="Gilroy Bold" pitchFamily="2" charset="77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7BFF24-2C35-3444-B615-6A3C0CF587B2}" type="slidenum">
              <a:rPr lang="en-US" sz="720" smtClean="0"/>
              <a:pPr/>
              <a:t>‹N°›</a:t>
            </a:fld>
            <a:endParaRPr lang="en-US" sz="720" dirty="0"/>
          </a:p>
        </p:txBody>
      </p:sp>
    </p:spTree>
    <p:extLst>
      <p:ext uri="{BB962C8B-B14F-4D97-AF65-F5344CB8AC3E}">
        <p14:creationId xmlns:p14="http://schemas.microsoft.com/office/powerpoint/2010/main" val="24682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45981" y="2931634"/>
            <a:ext cx="8314783" cy="1876843"/>
          </a:xfrm>
        </p:spPr>
        <p:txBody>
          <a:bodyPr anchor="t" anchorCtr="0"/>
          <a:lstStyle>
            <a:lvl1pPr>
              <a:defRPr sz="3360" b="0">
                <a:solidFill>
                  <a:srgbClr val="003366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71092A-C51B-3E40-A8DB-8A7FEB60DAC1}"/>
              </a:ext>
            </a:extLst>
          </p:cNvPr>
          <p:cNvSpPr/>
          <p:nvPr userDrawn="1"/>
        </p:nvSpPr>
        <p:spPr>
          <a:xfrm>
            <a:off x="1151810" y="2778020"/>
            <a:ext cx="670341" cy="670341"/>
          </a:xfrm>
          <a:prstGeom prst="ellipse">
            <a:avLst/>
          </a:prstGeom>
          <a:solidFill>
            <a:srgbClr val="0096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sz="1680" dirty="0" err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51C78A-799E-5E41-8F39-A4A0FABE0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1151810" y="2727360"/>
            <a:ext cx="670341" cy="779144"/>
          </a:xfrm>
          <a:noFill/>
        </p:spPr>
        <p:txBody>
          <a:bodyPr anchor="ctr"/>
          <a:lstStyle>
            <a:lvl1pPr marL="0" indent="0" algn="ctr">
              <a:buNone/>
              <a:defRPr sz="2880" b="1" i="0">
                <a:solidFill>
                  <a:srgbClr val="FFFFFF"/>
                </a:solidFill>
                <a:latin typeface="Gilroy Bold" pitchFamily="2" charset="77"/>
                <a:cs typeface="Verdana"/>
              </a:defRPr>
            </a:lvl1pPr>
            <a:lvl2pPr marL="323839" indent="0">
              <a:buNone/>
              <a:defRPr sz="1680"/>
            </a:lvl2pPr>
            <a:lvl3pPr marL="645773" indent="0">
              <a:buNone/>
              <a:defRPr sz="1440"/>
            </a:lvl3pPr>
            <a:lvl4pPr marL="862936" indent="0">
              <a:buNone/>
              <a:defRPr sz="1260"/>
            </a:lvl4pPr>
            <a:lvl5pPr marL="1182965" indent="0">
              <a:buNone/>
              <a:defRPr sz="1260"/>
            </a:lvl5pPr>
          </a:lstStyle>
          <a:p>
            <a:pPr lvl="0"/>
            <a:r>
              <a:rPr lang="nl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68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432" y="5949060"/>
            <a:ext cx="828576" cy="645417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716424" y="540304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250842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91819" y="1691944"/>
            <a:ext cx="10972800" cy="4521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133">
                <a:solidFill>
                  <a:srgbClr val="083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Texte : </a:t>
            </a:r>
            <a:r>
              <a:rPr lang="fr-FR" dirty="0" err="1"/>
              <a:t>Verdana</a:t>
            </a:r>
            <a:r>
              <a:rPr lang="fr-FR" dirty="0"/>
              <a:t> 16 (si beaucoup de texte : 14)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61" y="5798278"/>
            <a:ext cx="1022147" cy="79619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691819" y="500675"/>
            <a:ext cx="10972800" cy="72008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67" b="1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= </a:t>
            </a:r>
            <a:r>
              <a:rPr lang="fr-FR" dirty="0" err="1"/>
              <a:t>Verdana</a:t>
            </a:r>
            <a:r>
              <a:rPr lang="fr-FR" dirty="0"/>
              <a:t> 20 GRAS</a:t>
            </a: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828576" cy="365125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85A7CF98-E399-477B-BE0D-02BDC82360BB}" type="slidenum">
              <a:rPr lang="nl-BE" smtClean="0"/>
              <a:pPr>
                <a:defRPr/>
              </a:pPr>
              <a:t>‹N°›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3514467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5867402"/>
            <a:ext cx="1022147" cy="7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1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6AE3CF-54C6-D56B-1B78-B4AF138C2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C4CE3-4C06-7936-E676-ECEC8F62AC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397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3C2A2-B914-09DD-53B4-346FD556FD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2" y="-219262"/>
            <a:ext cx="6530343" cy="73428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D13046-DE40-07A7-115B-328AF179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9" y="1999434"/>
            <a:ext cx="3151861" cy="2264775"/>
          </a:xfrm>
        </p:spPr>
        <p:txBody>
          <a:bodyPr anchor="ctr"/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Merci!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AD3B49-2424-E697-15DC-7EFEF14947D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507" y="5834335"/>
            <a:ext cx="5284429" cy="6047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06760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nk u voor uw aandach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1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white"/>
              </a:solidFill>
            </a:endParaRPr>
          </a:p>
        </p:txBody>
      </p:sp>
      <p:sp>
        <p:nvSpPr>
          <p:cNvPr id="4" name="TextBox 10"/>
          <p:cNvSpPr txBox="1">
            <a:spLocks noChangeArrowheads="1"/>
          </p:cNvSpPr>
          <p:nvPr userDrawn="1"/>
        </p:nvSpPr>
        <p:spPr bwMode="auto">
          <a:xfrm>
            <a:off x="198967" y="6374487"/>
            <a:ext cx="28067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609555" fontAlgn="base">
              <a:spcBef>
                <a:spcPct val="0"/>
              </a:spcBef>
              <a:spcAft>
                <a:spcPct val="0"/>
              </a:spcAft>
            </a:pPr>
            <a:r>
              <a:rPr lang="en-US" sz="1333">
                <a:solidFill>
                  <a:srgbClr val="FFFFFF"/>
                </a:solidFill>
                <a:latin typeface="Verdana" charset="0"/>
                <a:cs typeface="Verdana" charset="0"/>
              </a:rPr>
              <a:t>CBC </a:t>
            </a:r>
            <a:r>
              <a:rPr lang="en-US" sz="1333" err="1">
                <a:solidFill>
                  <a:srgbClr val="FFFFFF"/>
                </a:solidFill>
                <a:latin typeface="Verdana" charset="0"/>
                <a:cs typeface="Verdana" charset="0"/>
              </a:rPr>
              <a:t>Banque</a:t>
            </a:r>
            <a:r>
              <a:rPr lang="en-US" sz="1333">
                <a:solidFill>
                  <a:srgbClr val="FFFFFF"/>
                </a:solidFill>
                <a:latin typeface="Verdana" charset="0"/>
                <a:cs typeface="Verdana" charset="0"/>
              </a:rPr>
              <a:t> &amp; Assurance</a:t>
            </a:r>
          </a:p>
          <a:p>
            <a:pPr defTabSz="60955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3" name="Picture 2" descr="PPT_CBC_B_1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" y="28194"/>
            <a:ext cx="12192000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2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0D097-E12C-E5B9-2CA0-E0E85F527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-760245"/>
            <a:ext cx="13767343" cy="7740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1DE2E2-4AF9-B045-8F0E-EAF5A244EA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3975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532994-B87F-DBFD-6A02-6190B6447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8" y="1999434"/>
            <a:ext cx="3548263" cy="2264775"/>
          </a:xfrm>
        </p:spPr>
        <p:txBody>
          <a:bodyPr anchor="ctr"/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N’hésitez</a:t>
            </a:r>
            <a:br>
              <a:rPr lang="en-BE" dirty="0"/>
            </a:br>
            <a:r>
              <a:rPr lang="en-BE" dirty="0"/>
              <a:t>pas à poser des questions.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5E87AD-0516-51DD-FD5D-F2E1B77074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507" y="5834335"/>
            <a:ext cx="5284429" cy="6047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7799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D3E813-3E56-A5D3-50B8-F2E163BA4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0" y="-43199"/>
            <a:ext cx="12397067" cy="696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B35975-9538-B5A7-8AAF-31FF8A26D3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3975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5045861-8327-1DC6-EB38-5C6FD3E8D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9" y="1999434"/>
            <a:ext cx="3151861" cy="2264775"/>
          </a:xfrm>
        </p:spPr>
        <p:txBody>
          <a:bodyPr anchor="ctr"/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Ordre</a:t>
            </a:r>
            <a:br>
              <a:rPr lang="en-BE" dirty="0"/>
            </a:br>
            <a:r>
              <a:rPr lang="en-BE" dirty="0"/>
              <a:t>du jour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35C02-CC8B-4B28-9D79-F404EA3CA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507" y="5834335"/>
            <a:ext cx="5284429" cy="6047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7426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F72BD-71BC-47B2-C7B8-3BA5ABFDC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64E1A-68D5-36FA-F749-DCDD08B45E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975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BE3B-3339-E60F-58A0-E9A7C18EFE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3975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D1211-3D2F-2BD3-9363-731FEAE04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9" y="1999434"/>
            <a:ext cx="4484012" cy="2264775"/>
          </a:xfrm>
        </p:spPr>
        <p:txBody>
          <a:bodyPr anchor="ctr"/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Bienvenue!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77BAF-A18F-FFD0-07C5-A0EEE13736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507" y="5834335"/>
            <a:ext cx="5284429" cy="6047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8680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951AC7-105E-4C4F-B21F-244081E732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39999" y="0"/>
            <a:ext cx="4752000" cy="6858000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kstvak 3"/>
          <p:cNvSpPr txBox="1"/>
          <p:nvPr/>
        </p:nvSpPr>
        <p:spPr>
          <a:xfrm>
            <a:off x="9484808" y="7012531"/>
            <a:ext cx="22167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16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17C1A40D-19AD-6044-A31D-E779CE0B26D5}"/>
              </a:ext>
            </a:extLst>
          </p:cNvPr>
          <p:cNvSpPr>
            <a:spLocks noGrp="1"/>
          </p:cNvSpPr>
          <p:nvPr>
            <p:ph idx="11"/>
          </p:nvPr>
        </p:nvSpPr>
        <p:spPr bwMode="gray">
          <a:xfrm>
            <a:off x="1140967" y="1814684"/>
            <a:ext cx="4799997" cy="4092765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36" indent="0">
              <a:buClr>
                <a:srgbClr val="003366"/>
              </a:buClr>
              <a:buNone/>
              <a:defRPr/>
            </a:lvl4pPr>
            <a:lvl5pPr marL="118296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843E394-03BC-769C-07AB-6C2073F4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9" y="604800"/>
            <a:ext cx="5968420" cy="491245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fr-FR" noProof="0"/>
              <a:t>Modifiez le style du titre</a:t>
            </a:r>
            <a:endParaRPr lang="en-GB" noProof="0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B72D4DE-8BB3-4026-BA81-7BE00CD68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56385"/>
            <a:ext cx="845993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0" y="-2"/>
            <a:ext cx="12192000" cy="5286043"/>
          </a:xfrm>
        </p:spPr>
        <p:txBody>
          <a:bodyPr lIns="1440000" rIns="1440000" anchor="ctr"/>
          <a:lstStyle>
            <a:lvl1pPr marL="0" indent="0" algn="ctr">
              <a:buNone/>
              <a:defRPr sz="1440">
                <a:solidFill>
                  <a:srgbClr val="003366"/>
                </a:solidFill>
                <a:latin typeface="Verdana"/>
                <a:cs typeface="Verdana"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26DAFEF-1DCB-958E-1985-9C490DDEC18D}"/>
              </a:ext>
            </a:extLst>
          </p:cNvPr>
          <p:cNvSpPr>
            <a:spLocks noGrp="1"/>
          </p:cNvSpPr>
          <p:nvPr>
            <p:ph sz="half" idx="20"/>
          </p:nvPr>
        </p:nvSpPr>
        <p:spPr bwMode="gray">
          <a:xfrm>
            <a:off x="1413429" y="5535303"/>
            <a:ext cx="8640000" cy="723900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A76998D-BEA4-46EE-DC5F-44912F234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56385"/>
            <a:ext cx="845993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4B67787-4A81-914B-959D-B9BB7A9B2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223441"/>
            <a:ext cx="845993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0FB8FD5-DF1A-358D-84A4-B9D2FE03C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801" y="604801"/>
            <a:ext cx="9716068" cy="442121"/>
          </a:xfrm>
        </p:spPr>
        <p:txBody>
          <a:bodyPr lIns="0">
            <a:noAutofit/>
          </a:bodyPr>
          <a:lstStyle>
            <a:lvl1pPr>
              <a:defRPr baseline="0"/>
            </a:lvl1pPr>
          </a:lstStyle>
          <a:p>
            <a:r>
              <a:rPr lang="en-US" noProof="0" dirty="0"/>
              <a:t>Content</a:t>
            </a:r>
            <a:endParaRPr lang="en-GB" noProof="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B47D3AA-2274-6A97-D7F5-9DBADA42BADC}"/>
              </a:ext>
            </a:extLst>
          </p:cNvPr>
          <p:cNvSpPr>
            <a:spLocks noGrp="1"/>
          </p:cNvSpPr>
          <p:nvPr>
            <p:ph idx="10"/>
          </p:nvPr>
        </p:nvSpPr>
        <p:spPr bwMode="gray">
          <a:xfrm>
            <a:off x="1140967" y="1814684"/>
            <a:ext cx="9179901" cy="4092765"/>
          </a:xfrm>
        </p:spPr>
        <p:txBody>
          <a:bodyPr/>
          <a:lstStyle>
            <a:lvl1pPr marL="274313" indent="-274313">
              <a:lnSpc>
                <a:spcPct val="100000"/>
              </a:lnSpc>
              <a:spcAft>
                <a:spcPts val="2160"/>
              </a:spcAft>
              <a:buClr>
                <a:srgbClr val="0096DC"/>
              </a:buClr>
              <a:buFont typeface="+mj-lt"/>
              <a:buAutoNum type="arabicPeriod"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36" indent="0">
              <a:buClr>
                <a:srgbClr val="003366"/>
              </a:buClr>
              <a:buNone/>
              <a:defRPr/>
            </a:lvl4pPr>
            <a:lvl5pPr marL="118296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18479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9484808" y="7012531"/>
            <a:ext cx="22167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16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3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4800" y="604801"/>
            <a:ext cx="10981440" cy="9080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32110" y="1587070"/>
            <a:ext cx="9188761" cy="4247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  <a:p>
            <a:pPr lvl="3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" y="6156385"/>
            <a:ext cx="845993" cy="363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AAC96-5192-234B-9F10-D671CFB154C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67" y="190696"/>
            <a:ext cx="1445251" cy="190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0F1-8AFB-164E-E35A-A25850335BF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5941" y="5834335"/>
            <a:ext cx="2608195" cy="604799"/>
          </a:xfrm>
          <a:prstGeom prst="rect">
            <a:avLst/>
          </a:prstGeom>
        </p:spPr>
      </p:pic>
      <p:sp>
        <p:nvSpPr>
          <p:cNvPr id="6" name="MSIPCMContentMarking" descr="{&quot;HashCode&quot;:417909460,&quot;Placement&quot;:&quot;Header&quot;,&quot;Top&quot;:0.0,&quot;Left&quot;:453.295349,&quot;SlideWidth&quot;:960,&quot;SlideHeight&quot;:540}">
            <a:extLst>
              <a:ext uri="{FF2B5EF4-FFF2-40B4-BE49-F238E27FC236}">
                <a16:creationId xmlns:a16="http://schemas.microsoft.com/office/drawing/2014/main" id="{D7C42E85-1098-1ABD-6D34-191F43D0214F}"/>
              </a:ext>
            </a:extLst>
          </p:cNvPr>
          <p:cNvSpPr txBox="1"/>
          <p:nvPr userDrawn="1"/>
        </p:nvSpPr>
        <p:spPr>
          <a:xfrm>
            <a:off x="5756851" y="0"/>
            <a:ext cx="678298" cy="262344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BE" sz="100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  <a:endParaRPr lang="fr-BE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9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609579" rtl="0" eaLnBrk="1" latinLnBrk="0" hangingPunct="1">
        <a:lnSpc>
          <a:spcPct val="85000"/>
        </a:lnSpc>
        <a:spcBef>
          <a:spcPct val="0"/>
        </a:spcBef>
        <a:buNone/>
        <a:defRPr sz="3733" b="1" i="0" kern="1200" baseline="0">
          <a:solidFill>
            <a:srgbClr val="0097DB"/>
          </a:solidFill>
          <a:latin typeface="Gilroy Bold" pitchFamily="2" charset="77"/>
          <a:ea typeface="+mj-ea"/>
          <a:cs typeface="Verdana"/>
        </a:defRPr>
      </a:lvl1pPr>
    </p:titleStyle>
    <p:bodyStyle>
      <a:lvl1pPr marL="359820" indent="-359820" algn="l" defTabSz="60957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0096DC"/>
        </a:buClr>
        <a:buFont typeface="Arial" panose="020B0604020202020204" pitchFamily="34" charset="0"/>
        <a:buChar char="•"/>
        <a:defRPr sz="1600" b="0" i="0" kern="1200" baseline="0">
          <a:solidFill>
            <a:srgbClr val="0C294F"/>
          </a:solidFill>
          <a:latin typeface="+mn-lt"/>
          <a:ea typeface="+mn-ea"/>
          <a:cs typeface="Verdana"/>
        </a:defRPr>
      </a:lvl1pPr>
      <a:lvl2pPr marL="719641" indent="-359820" algn="l" defTabSz="60957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0096DC"/>
        </a:buClr>
        <a:buFont typeface="Lucida Grande"/>
        <a:buChar char="-"/>
        <a:tabLst/>
        <a:defRPr sz="1600" b="0" i="0" kern="1200" baseline="0">
          <a:solidFill>
            <a:srgbClr val="0C294F"/>
          </a:solidFill>
          <a:latin typeface="+mn-lt"/>
          <a:ea typeface="+mn-ea"/>
          <a:cs typeface="Verdana"/>
        </a:defRPr>
      </a:lvl2pPr>
      <a:lvl3pPr marL="954583" indent="-237059" algn="l" defTabSz="60957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003366"/>
        </a:buClr>
        <a:buFont typeface="Arial" panose="020B0604020202020204" pitchFamily="34" charset="0"/>
        <a:buChar char="•"/>
        <a:defRPr sz="1600" b="0" i="0" kern="1200">
          <a:solidFill>
            <a:srgbClr val="0C294F"/>
          </a:solidFill>
          <a:latin typeface="+mn-lt"/>
          <a:ea typeface="+mn-ea"/>
          <a:cs typeface="Verdana"/>
        </a:defRPr>
      </a:lvl3pPr>
      <a:lvl4pPr marL="1187408" indent="-228592" algn="l" defTabSz="60957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003366"/>
        </a:buClr>
        <a:buFont typeface="Lucida Grande"/>
        <a:buChar char="-"/>
        <a:defRPr sz="1600" b="0" i="0" kern="1200">
          <a:solidFill>
            <a:srgbClr val="0C294F"/>
          </a:solidFill>
          <a:latin typeface="+mn-lt"/>
          <a:ea typeface="+mn-ea"/>
          <a:cs typeface="+mn-cs"/>
        </a:defRPr>
      </a:lvl4pPr>
      <a:lvl5pPr marL="1551463" indent="-237059" algn="l" defTabSz="609579" rtl="0" eaLnBrk="1" latinLnBrk="0" hangingPunct="1">
        <a:spcBef>
          <a:spcPts val="0"/>
        </a:spcBef>
        <a:spcAft>
          <a:spcPts val="1067"/>
        </a:spcAft>
        <a:buClr>
          <a:srgbClr val="003366"/>
        </a:buClr>
        <a:buFont typeface="Arial"/>
        <a:buChar char="•"/>
        <a:defRPr sz="2133" kern="1200">
          <a:solidFill>
            <a:srgbClr val="003366"/>
          </a:solidFill>
          <a:latin typeface="Calibri"/>
          <a:ea typeface="+mn-ea"/>
          <a:cs typeface="+mn-cs"/>
        </a:defRPr>
      </a:lvl5pPr>
      <a:lvl6pPr marL="3352683" indent="-304788" algn="l" defTabSz="60957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61" indent="-304788" algn="l" defTabSz="60957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40" indent="-304788" algn="l" defTabSz="60957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18" indent="-304788" algn="l" defTabSz="60957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9" algn="l" defTabSz="6095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58" algn="l" defTabSz="6095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37" algn="l" defTabSz="6095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15" algn="l" defTabSz="6095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94" algn="l" defTabSz="6095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73" algn="l" defTabSz="6095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51" algn="l" defTabSz="6095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29" algn="l" defTabSz="6095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D8341EA5-549E-40A6-AF76-296A43A7AC58}"/>
              </a:ext>
            </a:extLst>
          </p:cNvPr>
          <p:cNvSpPr>
            <a:spLocks noGrp="1"/>
          </p:cNvSpPr>
          <p:nvPr/>
        </p:nvSpPr>
        <p:spPr bwMode="auto">
          <a:xfrm>
            <a:off x="143339" y="5916543"/>
            <a:ext cx="7611533" cy="83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BE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DDE5211-0E14-42F6-B78E-B907C867A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7733" y="2422859"/>
            <a:ext cx="9470127" cy="2012282"/>
          </a:xfrm>
        </p:spPr>
        <p:txBody>
          <a:bodyPr/>
          <a:lstStyle/>
          <a:p>
            <a:pPr algn="ctr"/>
            <a:r>
              <a:rPr lang="fr-BE" dirty="0"/>
              <a:t>Observatoire CBC </a:t>
            </a:r>
            <a:br>
              <a:rPr lang="fr-BE" dirty="0"/>
            </a:br>
            <a:r>
              <a:rPr lang="fr-BE" dirty="0"/>
              <a:t>« Les agriculteurs wallons face aux défis des changements climatiques » </a:t>
            </a:r>
            <a:br>
              <a:rPr lang="fr-BE" dirty="0"/>
            </a:br>
            <a:r>
              <a:rPr lang="fr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28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/>
        </p:nvGraphicFramePr>
        <p:xfrm>
          <a:off x="2174686" y="2353871"/>
          <a:ext cx="7842629" cy="43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Pensez-vous que ces difficultés se reproduiront dans les années à venir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7440149" y="3898075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encontrent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actuellement des difficultés liées aux changements climatiques 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(n=230)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B678C-E6A3-E57A-1AEC-7D7450F4C110}"/>
              </a:ext>
            </a:extLst>
          </p:cNvPr>
          <p:cNvSpPr txBox="1"/>
          <p:nvPr/>
        </p:nvSpPr>
        <p:spPr>
          <a:xfrm>
            <a:off x="815414" y="1316766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Pour la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majorité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des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rencontrant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des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difficultés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,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celles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-ci se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reproduiront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à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l’avenir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7" name="ZoneTexte 28">
            <a:extLst>
              <a:ext uri="{FF2B5EF4-FFF2-40B4-BE49-F238E27FC236}">
                <a16:creationId xmlns:a16="http://schemas.microsoft.com/office/drawing/2014/main" id="{802FDE37-9B60-34D7-52EA-86F8EB1B2B24}"/>
              </a:ext>
            </a:extLst>
          </p:cNvPr>
          <p:cNvSpPr txBox="1"/>
          <p:nvPr/>
        </p:nvSpPr>
        <p:spPr>
          <a:xfrm>
            <a:off x="3599723" y="4252210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8" name="ZoneTexte 28">
            <a:extLst>
              <a:ext uri="{FF2B5EF4-FFF2-40B4-BE49-F238E27FC236}">
                <a16:creationId xmlns:a16="http://schemas.microsoft.com/office/drawing/2014/main" id="{31A8FB41-3400-59E0-F8ED-6CE7E1180DF5}"/>
              </a:ext>
            </a:extLst>
          </p:cNvPr>
          <p:cNvSpPr txBox="1"/>
          <p:nvPr/>
        </p:nvSpPr>
        <p:spPr>
          <a:xfrm>
            <a:off x="2639616" y="3513326"/>
            <a:ext cx="241208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Je ne sais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pas</a:t>
            </a:r>
          </a:p>
        </p:txBody>
      </p:sp>
    </p:spTree>
    <p:extLst>
      <p:ext uri="{BB962C8B-B14F-4D97-AF65-F5344CB8AC3E}">
        <p14:creationId xmlns:p14="http://schemas.microsoft.com/office/powerpoint/2010/main" val="2060338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/>
        </p:nvGraphicFramePr>
        <p:xfrm>
          <a:off x="2174686" y="2353871"/>
          <a:ext cx="7842629" cy="43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Pensez-vous que ces difficultés auront un impact sur la rentabilité de votre exploitation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8347EF-3F43-4D45-8CC6-6AC70DC199D5}"/>
              </a:ext>
            </a:extLst>
          </p:cNvPr>
          <p:cNvSpPr txBox="1"/>
          <p:nvPr/>
        </p:nvSpPr>
        <p:spPr>
          <a:xfrm>
            <a:off x="3599723" y="4053769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7491336" y="3920928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B4A081C1-2E67-4FE2-A8D0-5B193D6628C3}"/>
              </a:ext>
            </a:extLst>
          </p:cNvPr>
          <p:cNvSpPr txBox="1"/>
          <p:nvPr/>
        </p:nvSpPr>
        <p:spPr>
          <a:xfrm>
            <a:off x="2639616" y="3314885"/>
            <a:ext cx="241208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Je ne sais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pas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encontrent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actuellement des difficultés liées aux changements climatiques 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(n=230)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B678C-E6A3-E57A-1AEC-7D7450F4C110}"/>
              </a:ext>
            </a:extLst>
          </p:cNvPr>
          <p:cNvSpPr txBox="1"/>
          <p:nvPr/>
        </p:nvSpPr>
        <p:spPr>
          <a:xfrm>
            <a:off x="815414" y="1316766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9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sur 10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estiment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que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ces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difficultés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auront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un impact sur la rentabilité de leur exploitation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55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/>
        </p:nvGraphicFramePr>
        <p:xfrm>
          <a:off x="2174686" y="2353871"/>
          <a:ext cx="7842629" cy="43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Envisagez-vous, face à ces difficultés, de changer/d’adapter votre type de production ou d’activité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8347EF-3F43-4D45-8CC6-6AC70DC199D5}"/>
              </a:ext>
            </a:extLst>
          </p:cNvPr>
          <p:cNvSpPr txBox="1"/>
          <p:nvPr/>
        </p:nvSpPr>
        <p:spPr>
          <a:xfrm>
            <a:off x="3733262" y="4579474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7491336" y="3498695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B4A081C1-2E67-4FE2-A8D0-5B193D6628C3}"/>
              </a:ext>
            </a:extLst>
          </p:cNvPr>
          <p:cNvSpPr txBox="1"/>
          <p:nvPr/>
        </p:nvSpPr>
        <p:spPr>
          <a:xfrm>
            <a:off x="4793554" y="2157230"/>
            <a:ext cx="24213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Je ne sais pas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encontrent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actuellement des difficultés liées aux changements climatiques 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(n=230)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B678C-E6A3-E57A-1AEC-7D7450F4C110}"/>
              </a:ext>
            </a:extLst>
          </p:cNvPr>
          <p:cNvSpPr txBox="1"/>
          <p:nvPr/>
        </p:nvSpPr>
        <p:spPr>
          <a:xfrm>
            <a:off x="815414" y="1316766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</a:rPr>
              <a:t>1 </a:t>
            </a:r>
            <a:r>
              <a:rPr lang="en-US" sz="2133" dirty="0" err="1">
                <a:solidFill>
                  <a:srgbClr val="002060"/>
                </a:solidFill>
              </a:rPr>
              <a:t>agriculteur</a:t>
            </a:r>
            <a:r>
              <a:rPr lang="en-US" sz="2133" dirty="0">
                <a:solidFill>
                  <a:srgbClr val="002060"/>
                </a:solidFill>
              </a:rPr>
              <a:t> </a:t>
            </a:r>
            <a:r>
              <a:rPr lang="en-US" sz="2133" dirty="0" err="1">
                <a:solidFill>
                  <a:srgbClr val="002060"/>
                </a:solidFill>
              </a:rPr>
              <a:t>wallon</a:t>
            </a:r>
            <a:r>
              <a:rPr lang="en-US" sz="2133" dirty="0">
                <a:solidFill>
                  <a:srgbClr val="002060"/>
                </a:solidFill>
              </a:rPr>
              <a:t> sur 2 envisage de </a:t>
            </a:r>
            <a:r>
              <a:rPr lang="fr-FR" sz="2133" dirty="0">
                <a:solidFill>
                  <a:srgbClr val="002060"/>
                </a:solidFill>
              </a:rPr>
              <a:t>changer/d’adapter son type de production ou d’activité face à ces difficultés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" name="Oval Callout 7">
            <a:extLst>
              <a:ext uri="{FF2B5EF4-FFF2-40B4-BE49-F238E27FC236}">
                <a16:creationId xmlns:a16="http://schemas.microsoft.com/office/drawing/2014/main" id="{D4367B7A-ABDA-2179-6D2D-7DCA323AE3E5}"/>
              </a:ext>
            </a:extLst>
          </p:cNvPr>
          <p:cNvSpPr/>
          <p:nvPr/>
        </p:nvSpPr>
        <p:spPr>
          <a:xfrm>
            <a:off x="7419561" y="4143952"/>
            <a:ext cx="4216375" cy="1752621"/>
          </a:xfrm>
          <a:prstGeom prst="wedgeEllipseCallout">
            <a:avLst>
              <a:gd name="adj1" fmla="val -41742"/>
              <a:gd name="adj2" fmla="val -579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4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55% 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Cultures </a:t>
            </a:r>
            <a:r>
              <a:rPr lang="fr-FR" sz="1400" dirty="0" err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excl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nl-BE" sz="1400" dirty="0">
              <a:solidFill>
                <a:srgbClr val="00AEE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defRPr/>
            </a:pPr>
            <a:r>
              <a:rPr lang="fr-FR" sz="14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53% 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Elevages et Cultures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61%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pour les exploitations de 77 ha ou +</a:t>
            </a:r>
          </a:p>
        </p:txBody>
      </p:sp>
    </p:spTree>
    <p:extLst>
      <p:ext uri="{BB962C8B-B14F-4D97-AF65-F5344CB8AC3E}">
        <p14:creationId xmlns:p14="http://schemas.microsoft.com/office/powerpoint/2010/main" val="243927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Vers quel type de production ou d’activité envisagez-vous de vous tourner ?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nvisagent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changer/d’adapter leur type de production ou d’activité 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(n=114)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431371" y="2096465"/>
          <a:ext cx="10081120" cy="418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5F93DA9-DC4F-A5C4-9DB7-5FBD619B4D74}"/>
              </a:ext>
            </a:extLst>
          </p:cNvPr>
          <p:cNvSpPr txBox="1"/>
          <p:nvPr/>
        </p:nvSpPr>
        <p:spPr>
          <a:xfrm>
            <a:off x="845995" y="1417948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L’agriculture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locale et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l’agriculture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régénérative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sont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celles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qui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sont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privilégiées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par les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qui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envisagent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de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s’adapter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4314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Pour quelles raisons n’envisagez-vous pas de changer/d’adapter votre type de production ou d’activité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n’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envisagent pas de changer/d’adapter leur type de production ou d’activité 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(n=112)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239349" y="2096465"/>
          <a:ext cx="10081120" cy="418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5F93DA9-DC4F-A5C4-9DB7-5FBD619B4D74}"/>
              </a:ext>
            </a:extLst>
          </p:cNvPr>
          <p:cNvSpPr txBox="1"/>
          <p:nvPr/>
        </p:nvSpPr>
        <p:spPr>
          <a:xfrm>
            <a:off x="815414" y="1316766"/>
            <a:ext cx="10804589" cy="42056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Le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coût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est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le principal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frein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à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l’adaptation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de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leur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type de production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ou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d’activité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2" name="Rectangle à coins arrondis 8">
            <a:extLst>
              <a:ext uri="{FF2B5EF4-FFF2-40B4-BE49-F238E27FC236}">
                <a16:creationId xmlns:a16="http://schemas.microsoft.com/office/drawing/2014/main" id="{1C65DA01-63E6-3D53-7840-65C97CC0BA05}"/>
              </a:ext>
            </a:extLst>
          </p:cNvPr>
          <p:cNvSpPr/>
          <p:nvPr/>
        </p:nvSpPr>
        <p:spPr>
          <a:xfrm>
            <a:off x="7959504" y="2899794"/>
            <a:ext cx="3200424" cy="418647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1333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60% </a:t>
            </a:r>
            <a:r>
              <a:rPr lang="nl-BE" sz="1333" dirty="0" err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</a:t>
            </a:r>
            <a:r>
              <a:rPr lang="nl-BE" sz="1333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nl-BE" sz="1333" dirty="0" err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Elevages</a:t>
            </a:r>
            <a:r>
              <a:rPr lang="nl-BE" sz="1333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excl.</a:t>
            </a:r>
          </a:p>
        </p:txBody>
      </p:sp>
    </p:spTree>
    <p:extLst>
      <p:ext uri="{BB962C8B-B14F-4D97-AF65-F5344CB8AC3E}">
        <p14:creationId xmlns:p14="http://schemas.microsoft.com/office/powerpoint/2010/main" val="3066280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/>
        </p:nvGraphicFramePr>
        <p:xfrm>
          <a:off x="2174686" y="2353871"/>
          <a:ext cx="7842629" cy="43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Vous sentez-vous concerné par ce dérèglement climatique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8347EF-3F43-4D45-8CC6-6AC70DC199D5}"/>
              </a:ext>
            </a:extLst>
          </p:cNvPr>
          <p:cNvSpPr txBox="1"/>
          <p:nvPr/>
        </p:nvSpPr>
        <p:spPr>
          <a:xfrm>
            <a:off x="3695734" y="3516829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7465549" y="3502607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B678C-E6A3-E57A-1AEC-7D7450F4C110}"/>
              </a:ext>
            </a:extLst>
          </p:cNvPr>
          <p:cNvSpPr txBox="1"/>
          <p:nvPr/>
        </p:nvSpPr>
        <p:spPr>
          <a:xfrm>
            <a:off x="815414" y="1316766"/>
            <a:ext cx="10804589" cy="420564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</a:rPr>
              <a:t>6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sur 10 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se sentent concernés par le dérèglement climatique. 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endParaRPr lang="fr-BE" sz="2133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35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Quel est le plus grand impact du changement climatique de manière générale pour le monde agricole en Wallonie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382492" y="2071342"/>
          <a:ext cx="10081120" cy="4381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EF46E82-30D0-7BB9-CAA5-0E3D32F83CA4}"/>
              </a:ext>
            </a:extLst>
          </p:cNvPr>
          <p:cNvSpPr txBox="1"/>
          <p:nvPr/>
        </p:nvSpPr>
        <p:spPr>
          <a:xfrm>
            <a:off x="836848" y="1351294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L’alternance longue période sèche/longue période humide ainsi que la sécheresse sont, selon les agriculteurs wallons, les impacts majeurs du changement climatique.</a:t>
            </a:r>
            <a:endParaRPr lang="fr-BE" sz="2133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à coins arrondis 8">
            <a:extLst>
              <a:ext uri="{FF2B5EF4-FFF2-40B4-BE49-F238E27FC236}">
                <a16:creationId xmlns:a16="http://schemas.microsoft.com/office/drawing/2014/main" id="{B6242BAA-5323-8333-FDB9-DD0B07720628}"/>
              </a:ext>
            </a:extLst>
          </p:cNvPr>
          <p:cNvSpPr/>
          <p:nvPr/>
        </p:nvSpPr>
        <p:spPr>
          <a:xfrm>
            <a:off x="7584576" y="2221743"/>
            <a:ext cx="3696000" cy="384000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333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46% </a:t>
            </a:r>
            <a:r>
              <a:rPr lang="fr-FR" sz="1333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Elevages et Cultures</a:t>
            </a:r>
          </a:p>
        </p:txBody>
      </p:sp>
      <p:sp>
        <p:nvSpPr>
          <p:cNvPr id="8" name="Rectangle à coins arrondis 8">
            <a:extLst>
              <a:ext uri="{FF2B5EF4-FFF2-40B4-BE49-F238E27FC236}">
                <a16:creationId xmlns:a16="http://schemas.microsoft.com/office/drawing/2014/main" id="{08E7F64F-A0D2-51FB-7661-BA89DE315C7E}"/>
              </a:ext>
            </a:extLst>
          </p:cNvPr>
          <p:cNvSpPr/>
          <p:nvPr/>
        </p:nvSpPr>
        <p:spPr>
          <a:xfrm>
            <a:off x="6671263" y="3133252"/>
            <a:ext cx="3984000" cy="288000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333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23%</a:t>
            </a:r>
            <a:r>
              <a:rPr lang="fr-FR" sz="1333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pour les exploitations de 77 ha ou +</a:t>
            </a:r>
          </a:p>
        </p:txBody>
      </p:sp>
    </p:spTree>
    <p:extLst>
      <p:ext uri="{BB962C8B-B14F-4D97-AF65-F5344CB8AC3E}">
        <p14:creationId xmlns:p14="http://schemas.microsoft.com/office/powerpoint/2010/main" val="24564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Quel est le principal défi que vous identifiez pour votre propre exploitation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281881" y="2014983"/>
          <a:ext cx="10081120" cy="448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EF46E82-30D0-7BB9-CAA5-0E3D32F83CA4}"/>
              </a:ext>
            </a:extLst>
          </p:cNvPr>
          <p:cNvSpPr txBox="1"/>
          <p:nvPr/>
        </p:nvSpPr>
        <p:spPr>
          <a:xfrm>
            <a:off x="760687" y="1401750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Les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principaux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défis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pour les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sont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fr-FR" sz="2133" dirty="0">
                <a:solidFill>
                  <a:srgbClr val="002060"/>
                </a:solidFill>
              </a:rPr>
              <a:t>l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a lutte contre la sécheresse et la volatilité des prix due aux changements climatiques.</a:t>
            </a:r>
            <a:endParaRPr lang="fr-BE" sz="2133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53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/>
        </p:nvGraphicFramePr>
        <p:xfrm>
          <a:off x="2174686" y="2353871"/>
          <a:ext cx="7842629" cy="43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Pensez-vous que le modèle de production actuel en Wallonie a un impact sur le dérèglement climatique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8347EF-3F43-4D45-8CC6-6AC70DC199D5}"/>
              </a:ext>
            </a:extLst>
          </p:cNvPr>
          <p:cNvSpPr txBox="1"/>
          <p:nvPr/>
        </p:nvSpPr>
        <p:spPr>
          <a:xfrm>
            <a:off x="3835300" y="4613915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7536160" y="3820848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B4A081C1-2E67-4FE2-A8D0-5B193D6628C3}"/>
              </a:ext>
            </a:extLst>
          </p:cNvPr>
          <p:cNvSpPr txBox="1"/>
          <p:nvPr/>
        </p:nvSpPr>
        <p:spPr>
          <a:xfrm>
            <a:off x="5892160" y="2209881"/>
            <a:ext cx="241208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Je ne sais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B678C-E6A3-E57A-1AEC-7D7450F4C110}"/>
              </a:ext>
            </a:extLst>
          </p:cNvPr>
          <p:cNvSpPr txBox="1"/>
          <p:nvPr/>
        </p:nvSpPr>
        <p:spPr>
          <a:xfrm>
            <a:off x="815414" y="1316766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Pour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près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de 3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sur 4, 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le modèle de production actuel en Wallonie n’a pas d’impact sur le dérèglement climatique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879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Pour répondre aux enjeux climatiques seriez-vous prêts à …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719403" y="2096465"/>
          <a:ext cx="7968885" cy="418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5F93DA9-DC4F-A5C4-9DB7-5FBD619B4D74}"/>
              </a:ext>
            </a:extLst>
          </p:cNvPr>
          <p:cNvSpPr txBox="1"/>
          <p:nvPr/>
        </p:nvSpPr>
        <p:spPr>
          <a:xfrm>
            <a:off x="719403" y="1193557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7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sur 10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seraient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prêts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à adapter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leur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mode de production ou leur assolement en fonction de la nouvelle PAC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554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7E6B530-E82A-4F8B-B0D0-60F5973C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Introduction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10D37E-DB47-4B9C-B5C3-1050A2FF9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fr-BE" sz="16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Pourquoi s’intéresser au monde agricole aujourd’hui? </a:t>
            </a:r>
          </a:p>
          <a:p>
            <a:pPr algn="l"/>
            <a:endParaRPr lang="fr-BE" sz="1600" dirty="0">
              <a:solidFill>
                <a:srgbClr val="0A336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agriculteurs wallons sur 10 sont en relation avec CBC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5ème Observatoire CBC du monde agricole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Paradoxes du secteur agricole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Hausse des coûts et questionnement sur la rentabilité des exploitations suite à la crise énergétique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rgbClr val="0A33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Enorme défi climatique</a:t>
            </a:r>
          </a:p>
          <a:p>
            <a:pPr marL="380990" indent="-380990">
              <a:buFontTx/>
              <a:buChar char="-"/>
            </a:pPr>
            <a:endParaRPr lang="fr-BE" dirty="0"/>
          </a:p>
          <a:p>
            <a:pPr marL="380990" indent="-380990">
              <a:buFontTx/>
              <a:buChar char="-"/>
            </a:pPr>
            <a:endParaRPr lang="fr-BE" dirty="0"/>
          </a:p>
          <a:p>
            <a:pPr algn="l"/>
            <a:endParaRPr lang="fr-BE" dirty="0"/>
          </a:p>
          <a:p>
            <a:pPr marL="380990" indent="-380990">
              <a:buFontTx/>
              <a:buChar char="-"/>
            </a:pPr>
            <a:endParaRPr lang="fr-BE" dirty="0"/>
          </a:p>
          <a:p>
            <a:endParaRPr lang="fr-BE" dirty="0"/>
          </a:p>
          <a:p>
            <a:pPr algn="l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761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1611"/>
            <a:ext cx="12192000" cy="6858000"/>
          </a:xfrm>
          <a:prstGeom prst="rect">
            <a:avLst/>
          </a:prstGeom>
          <a:solidFill>
            <a:srgbClr val="14B2E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05288F-EA8A-4003-9B09-FB96D698812A}"/>
              </a:ext>
            </a:extLst>
          </p:cNvPr>
          <p:cNvSpPr txBox="1"/>
          <p:nvPr/>
        </p:nvSpPr>
        <p:spPr>
          <a:xfrm>
            <a:off x="0" y="2247839"/>
            <a:ext cx="121920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dirty="0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Le monde agricole wallon et ses enjeux en termes de consommation</a:t>
            </a:r>
          </a:p>
        </p:txBody>
      </p:sp>
    </p:spTree>
    <p:extLst>
      <p:ext uri="{BB962C8B-B14F-4D97-AF65-F5344CB8AC3E}">
        <p14:creationId xmlns:p14="http://schemas.microsoft.com/office/powerpoint/2010/main" val="3011964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/>
        </p:nvGraphicFramePr>
        <p:xfrm>
          <a:off x="2174686" y="2353871"/>
          <a:ext cx="7842629" cy="43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La grande distribution a-t-elle un rôle à jouer dans les enjeux climatiques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8347EF-3F43-4D45-8CC6-6AC70DC199D5}"/>
              </a:ext>
            </a:extLst>
          </p:cNvPr>
          <p:cNvSpPr txBox="1"/>
          <p:nvPr/>
        </p:nvSpPr>
        <p:spPr>
          <a:xfrm>
            <a:off x="3564031" y="3747995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7512655" y="3685095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B4A081C1-2E67-4FE2-A8D0-5B193D6628C3}"/>
              </a:ext>
            </a:extLst>
          </p:cNvPr>
          <p:cNvSpPr txBox="1"/>
          <p:nvPr/>
        </p:nvSpPr>
        <p:spPr>
          <a:xfrm>
            <a:off x="2862868" y="2984033"/>
            <a:ext cx="241208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Je ne sais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B678C-E6A3-E57A-1AEC-7D7450F4C110}"/>
              </a:ext>
            </a:extLst>
          </p:cNvPr>
          <p:cNvSpPr txBox="1"/>
          <p:nvPr/>
        </p:nvSpPr>
        <p:spPr>
          <a:xfrm>
            <a:off x="815414" y="1316766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Pour la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majorité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des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, 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la grande distribution a un rôle à jouer dans les enjeux climatiques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641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/>
        </p:nvGraphicFramePr>
        <p:xfrm>
          <a:off x="2174686" y="2517779"/>
          <a:ext cx="7842629" cy="43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70" y="386486"/>
            <a:ext cx="9716068" cy="442121"/>
          </a:xfrm>
        </p:spPr>
        <p:txBody>
          <a:bodyPr/>
          <a:lstStyle/>
          <a:p>
            <a:r>
              <a:rPr lang="fr-FR" sz="2133" dirty="0"/>
              <a:t>Pensez-vous que les défis climatiques actuels vont remettre en cause le modèle actuel de commercialisation des produits alimentaires, qui repose essentiellement sur la grande distribution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8347EF-3F43-4D45-8CC6-6AC70DC199D5}"/>
              </a:ext>
            </a:extLst>
          </p:cNvPr>
          <p:cNvSpPr txBox="1"/>
          <p:nvPr/>
        </p:nvSpPr>
        <p:spPr>
          <a:xfrm>
            <a:off x="3691051" y="4078889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7610907" y="4227344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B4A081C1-2E67-4FE2-A8D0-5B193D6628C3}"/>
              </a:ext>
            </a:extLst>
          </p:cNvPr>
          <p:cNvSpPr txBox="1"/>
          <p:nvPr/>
        </p:nvSpPr>
        <p:spPr>
          <a:xfrm>
            <a:off x="4441612" y="2173925"/>
            <a:ext cx="241208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Je ne sais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B678C-E6A3-E57A-1AEC-7D7450F4C110}"/>
              </a:ext>
            </a:extLst>
          </p:cNvPr>
          <p:cNvSpPr txBox="1"/>
          <p:nvPr/>
        </p:nvSpPr>
        <p:spPr>
          <a:xfrm>
            <a:off x="815414" y="1316765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</a:rPr>
              <a:t>6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sur 10 p</a:t>
            </a:r>
            <a:r>
              <a:rPr lang="fr-FR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ensent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que les défis climatiques vont remettre en cause le modèle de commercialisation des produits alimentaires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470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80231" y="447094"/>
            <a:ext cx="9716068" cy="442121"/>
          </a:xfrm>
        </p:spPr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Dans quel sens pensez-vous que le modèle actuel de commercialisation des produits alimentaires va se diriger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ensent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les défis climatiques vont remettre en cause le modèle actuel de commercialisation</a:t>
            </a:r>
          </a:p>
          <a:p>
            <a:pPr defTabSz="1232345" fontAlgn="base">
              <a:lnSpc>
                <a:spcPts val="1067"/>
              </a:lnSpc>
              <a:defRPr/>
            </a:pP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des produits alimentaires 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(n=175)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752819" y="2096465"/>
          <a:ext cx="9108247" cy="418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5F93DA9-DC4F-A5C4-9DB7-5FBD619B4D74}"/>
              </a:ext>
            </a:extLst>
          </p:cNvPr>
          <p:cNvSpPr txBox="1"/>
          <p:nvPr/>
        </p:nvSpPr>
        <p:spPr>
          <a:xfrm>
            <a:off x="815414" y="1316766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Pour la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majorité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des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, il y aura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une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a</a:t>
            </a:r>
            <a:r>
              <a:rPr lang="fr-FR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ugmentation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de la consommation des produits de saison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8863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Comment la grande distribution pourrait-elle agir face aux enjeux climatiques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pensent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grande distribution a un rôle à jouer dans les enjeux climatiques 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(n=259)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815413" y="1375942"/>
            <a:ext cx="10848000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133" dirty="0">
                <a:solidFill>
                  <a:srgbClr val="002060"/>
                </a:solidFill>
              </a:rPr>
              <a:t>L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a grande distribution pourrait agir face aux enjeux climatiques en mettant en avant les produits locaux/bio et/ou en ne commercialisant que des produits de saison. </a:t>
            </a:r>
            <a:endParaRPr lang="fr-BE" sz="2133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815413" y="2321907"/>
          <a:ext cx="8064896" cy="3961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7703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62670" y="478811"/>
            <a:ext cx="9716068" cy="442121"/>
          </a:xfrm>
        </p:spPr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Comment les consommateurs pourraient vous aider à relever les enjeux climatiques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828629" y="2084852"/>
          <a:ext cx="8435724" cy="429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5F93DA9-DC4F-A5C4-9DB7-5FBD619B4D74}"/>
              </a:ext>
            </a:extLst>
          </p:cNvPr>
          <p:cNvSpPr txBox="1"/>
          <p:nvPr/>
        </p:nvSpPr>
        <p:spPr>
          <a:xfrm>
            <a:off x="815414" y="1316765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133" dirty="0">
                <a:solidFill>
                  <a:srgbClr val="002060"/>
                </a:solidFill>
              </a:rPr>
              <a:t>L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es consommateurs pourraient aider les agriculteurs en consommant plus local, plus de produits de saison et moins de produits importés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378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1611"/>
            <a:ext cx="12192000" cy="6858000"/>
          </a:xfrm>
          <a:prstGeom prst="rect">
            <a:avLst/>
          </a:prstGeom>
          <a:solidFill>
            <a:srgbClr val="14B2E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05288F-EA8A-4003-9B09-FB96D698812A}"/>
              </a:ext>
            </a:extLst>
          </p:cNvPr>
          <p:cNvSpPr txBox="1"/>
          <p:nvPr/>
        </p:nvSpPr>
        <p:spPr>
          <a:xfrm>
            <a:off x="0" y="2247839"/>
            <a:ext cx="121920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dirty="0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La place de la durabilité face à ces enjeux climatiques</a:t>
            </a:r>
          </a:p>
        </p:txBody>
      </p:sp>
    </p:spTree>
    <p:extLst>
      <p:ext uri="{BB962C8B-B14F-4D97-AF65-F5344CB8AC3E}">
        <p14:creationId xmlns:p14="http://schemas.microsoft.com/office/powerpoint/2010/main" val="594730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18">
            <a:extLst>
              <a:ext uri="{FF2B5EF4-FFF2-40B4-BE49-F238E27FC236}">
                <a16:creationId xmlns:a16="http://schemas.microsoft.com/office/drawing/2014/main" id="{2CF4803F-5B38-44AE-A5D0-6D2387FF764A}"/>
              </a:ext>
            </a:extLst>
          </p:cNvPr>
          <p:cNvGraphicFramePr/>
          <p:nvPr/>
        </p:nvGraphicFramePr>
        <p:xfrm>
          <a:off x="2174686" y="2517779"/>
          <a:ext cx="7842629" cy="43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41" y="379695"/>
            <a:ext cx="9716068" cy="442121"/>
          </a:xfrm>
        </p:spPr>
        <p:txBody>
          <a:bodyPr/>
          <a:lstStyle/>
          <a:p>
            <a:r>
              <a:rPr lang="fr-FR" sz="2400" dirty="0"/>
              <a:t>Pensez-vous que rendre votre exploitation plus durable tant au niveau économique, environnemental et sociétal pourrait aider à la lutte contre le réchauffement climatique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8347EF-3F43-4D45-8CC6-6AC70DC199D5}"/>
              </a:ext>
            </a:extLst>
          </p:cNvPr>
          <p:cNvSpPr txBox="1"/>
          <p:nvPr/>
        </p:nvSpPr>
        <p:spPr>
          <a:xfrm>
            <a:off x="3782223" y="3648033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EACB0-1857-48F6-9B77-1CCF4F8D3C49}"/>
              </a:ext>
            </a:extLst>
          </p:cNvPr>
          <p:cNvSpPr txBox="1"/>
          <p:nvPr/>
        </p:nvSpPr>
        <p:spPr>
          <a:xfrm>
            <a:off x="7472389" y="3873200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16" name="ZoneTexte 28">
            <a:extLst>
              <a:ext uri="{FF2B5EF4-FFF2-40B4-BE49-F238E27FC236}">
                <a16:creationId xmlns:a16="http://schemas.microsoft.com/office/drawing/2014/main" id="{B4A081C1-2E67-4FE2-A8D0-5B193D6628C3}"/>
              </a:ext>
            </a:extLst>
          </p:cNvPr>
          <p:cNvSpPr txBox="1"/>
          <p:nvPr/>
        </p:nvSpPr>
        <p:spPr>
          <a:xfrm>
            <a:off x="4477548" y="2279675"/>
            <a:ext cx="241208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Je ne sais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8011F4-4B4F-4795-B534-7D41DA0CCB68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B678C-E6A3-E57A-1AEC-7D7450F4C110}"/>
              </a:ext>
            </a:extLst>
          </p:cNvPr>
          <p:cNvSpPr txBox="1"/>
          <p:nvPr/>
        </p:nvSpPr>
        <p:spPr>
          <a:xfrm>
            <a:off x="815414" y="1455309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6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sur 10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estiment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que 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rendre leur exploitation plus durable pourrait aider à lutter contre le réchauffement climatique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49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Pour quelles raisons n’accorderiez-vous pas de l’importance à la durabilité de votre exploitation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719403" y="2216809"/>
          <a:ext cx="10081120" cy="406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">
            <a:extLst>
              <a:ext uri="{FF2B5EF4-FFF2-40B4-BE49-F238E27FC236}">
                <a16:creationId xmlns:a16="http://schemas.microsoft.com/office/drawing/2014/main" id="{E85243FD-1DAD-BDA6-8689-614DC31D06AD}"/>
              </a:ext>
            </a:extLst>
          </p:cNvPr>
          <p:cNvSpPr txBox="1"/>
          <p:nvPr/>
        </p:nvSpPr>
        <p:spPr>
          <a:xfrm>
            <a:off x="719403" y="1364352"/>
            <a:ext cx="10848000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La possible diminution de rentabilité </a:t>
            </a:r>
            <a:r>
              <a:rPr lang="fr-BE" sz="2133" dirty="0">
                <a:solidFill>
                  <a:srgbClr val="002060"/>
                </a:solidFill>
              </a:rPr>
              <a:t>est de loin 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le principal frein pour les agriculteurs wallons à accorder de 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l’importance à la durabilité de leur exploitation. </a:t>
            </a:r>
            <a:endParaRPr lang="fr-BE" sz="2133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04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Aimeriez-vous être capable d’estimer l’empreinte carbone de votre exploitation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815414" y="1316766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1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sur 2 </a:t>
            </a:r>
            <a:r>
              <a:rPr lang="fr-FR" sz="2133" dirty="0">
                <a:solidFill>
                  <a:srgbClr val="002060"/>
                </a:solidFill>
              </a:rPr>
              <a:t>a</a:t>
            </a:r>
            <a:r>
              <a:rPr lang="fr-FR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imerait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pouvoir estimer l’empreinte carbone de son exploitation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/>
        </p:nvGraphicFramePr>
        <p:xfrm>
          <a:off x="1967541" y="2226678"/>
          <a:ext cx="8352928" cy="461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3622440" y="4534365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7632171" y="3580681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</p:spTree>
    <p:extLst>
      <p:ext uri="{BB962C8B-B14F-4D97-AF65-F5344CB8AC3E}">
        <p14:creationId xmlns:p14="http://schemas.microsoft.com/office/powerpoint/2010/main" val="351283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E7497A3-1A0A-4B70-B03C-483C9495ADA7}" type="slidenum">
              <a:rPr lang="nl-BE" sz="1400" b="0">
                <a:solidFill>
                  <a:prstClr val="black">
                    <a:tint val="75000"/>
                  </a:prstClr>
                </a:solidFill>
                <a:latin typeface="Verdana"/>
                <a:cs typeface="Verdana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nl-BE" sz="1400" b="0" dirty="0">
              <a:solidFill>
                <a:prstClr val="black">
                  <a:tint val="75000"/>
                </a:prstClr>
              </a:solidFill>
              <a:latin typeface="Verdana"/>
              <a:cs typeface="Verdana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BE" dirty="0">
                <a:solidFill>
                  <a:srgbClr val="00AEEF"/>
                </a:solidFill>
                <a:latin typeface="Verdana"/>
                <a:cs typeface="Verdana"/>
              </a:rPr>
              <a:t>Enquête réalisée par le bureau </a:t>
            </a:r>
            <a:endParaRPr lang="fr-BE" dirty="0">
              <a:solidFill>
                <a:srgbClr val="00AEEF"/>
              </a:solidFill>
            </a:endParaRPr>
          </a:p>
        </p:txBody>
      </p:sp>
      <p:grpSp>
        <p:nvGrpSpPr>
          <p:cNvPr id="7" name="Group 40">
            <a:extLst>
              <a:ext uri="{FF2B5EF4-FFF2-40B4-BE49-F238E27FC236}">
                <a16:creationId xmlns:a16="http://schemas.microsoft.com/office/drawing/2014/main" id="{CAB52C0E-FFC0-46C7-9D2D-A5172B9006E9}"/>
              </a:ext>
            </a:extLst>
          </p:cNvPr>
          <p:cNvGrpSpPr/>
          <p:nvPr/>
        </p:nvGrpSpPr>
        <p:grpSpPr>
          <a:xfrm>
            <a:off x="2255574" y="1515238"/>
            <a:ext cx="7383953" cy="4274596"/>
            <a:chOff x="3014213" y="1723172"/>
            <a:chExt cx="5859957" cy="33923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901C9C7-30CF-4DBE-BA65-F041B8646347}"/>
                </a:ext>
              </a:extLst>
            </p:cNvPr>
            <p:cNvGrpSpPr/>
            <p:nvPr/>
          </p:nvGrpSpPr>
          <p:grpSpPr>
            <a:xfrm>
              <a:off x="6017689" y="1723172"/>
              <a:ext cx="1347596" cy="3392350"/>
              <a:chOff x="6072898" y="922866"/>
              <a:chExt cx="1347596" cy="3392350"/>
            </a:xfrm>
          </p:grpSpPr>
          <p:sp>
            <p:nvSpPr>
              <p:cNvPr id="30" name="Text Placeholder 11">
                <a:extLst>
                  <a:ext uri="{FF2B5EF4-FFF2-40B4-BE49-F238E27FC236}">
                    <a16:creationId xmlns:a16="http://schemas.microsoft.com/office/drawing/2014/main" id="{DB962837-7FDD-431A-B2AE-C8E5D36769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2898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rgbClr val="4472C4">
                    <a:lumMod val="50000"/>
                  </a:srgbClr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defTabSz="1152237">
                  <a:defRPr/>
                </a:pPr>
                <a:endParaRPr lang="en-GB" sz="1512" kern="0" dirty="0">
                  <a:latin typeface="Calibri" panose="020F0502020204030204"/>
                  <a:cs typeface="Arial" charset="0"/>
                </a:endParaRPr>
              </a:p>
            </p:txBody>
          </p:sp>
          <p:pic>
            <p:nvPicPr>
              <p:cNvPr id="31" name="Picture 6">
                <a:extLst>
                  <a:ext uri="{FF2B5EF4-FFF2-40B4-BE49-F238E27FC236}">
                    <a16:creationId xmlns:a16="http://schemas.microsoft.com/office/drawing/2014/main" id="{BF40C985-18BD-494C-AF18-156C4C716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2" r="10922"/>
              <a:stretch/>
            </p:blipFill>
            <p:spPr bwMode="ltGray">
              <a:xfrm>
                <a:off x="6072898" y="1293543"/>
                <a:ext cx="1347596" cy="1149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 Placeholder 11">
                <a:extLst>
                  <a:ext uri="{FF2B5EF4-FFF2-40B4-BE49-F238E27FC236}">
                    <a16:creationId xmlns:a16="http://schemas.microsoft.com/office/drawing/2014/main" id="{083A7F9C-A376-4F26-9C12-7D9DFC90A8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2898" y="922866"/>
                <a:ext cx="1347596" cy="383539"/>
              </a:xfrm>
              <a:prstGeom prst="rect">
                <a:avLst/>
              </a:prstGeom>
              <a:solidFill>
                <a:srgbClr val="4472C4">
                  <a:lumMod val="50000"/>
                </a:srgbClr>
              </a:solidFill>
              <a:ln>
                <a:solidFill>
                  <a:srgbClr val="4472C4">
                    <a:lumMod val="50000"/>
                  </a:srgbClr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defTabSz="1152237">
                  <a:defRPr/>
                </a:pPr>
                <a:r>
                  <a:rPr lang="fr-BE" sz="1135" kern="0" dirty="0">
                    <a:latin typeface="Calibri" panose="020F0502020204030204"/>
                    <a:cs typeface="Arial" charset="0"/>
                  </a:rPr>
                  <a:t>Méthode de collecte de données</a:t>
                </a:r>
              </a:p>
            </p:txBody>
          </p:sp>
          <p:sp>
            <p:nvSpPr>
              <p:cNvPr id="33" name="TextBox 13">
                <a:extLst>
                  <a:ext uri="{FF2B5EF4-FFF2-40B4-BE49-F238E27FC236}">
                    <a16:creationId xmlns:a16="http://schemas.microsoft.com/office/drawing/2014/main" id="{B49D3824-5258-4EA1-B14D-DF9BC1E78415}"/>
                  </a:ext>
                </a:extLst>
              </p:cNvPr>
              <p:cNvSpPr txBox="1"/>
              <p:nvPr/>
            </p:nvSpPr>
            <p:spPr>
              <a:xfrm>
                <a:off x="6072898" y="3034779"/>
                <a:ext cx="1347596" cy="709183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6003" algn="ctr" defTabSz="1152237">
                  <a:spcBef>
                    <a:spcPts val="1512"/>
                  </a:spcBef>
                  <a:defRPr/>
                </a:pPr>
                <a:r>
                  <a:rPr lang="en-GB" sz="4032" b="1" kern="0" dirty="0">
                    <a:solidFill>
                      <a:srgbClr val="4472C4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CATI</a:t>
                </a:r>
              </a:p>
            </p:txBody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ADAD6E99-C21E-4CDE-9849-A1D4DAEC24C2}"/>
                </a:ext>
              </a:extLst>
            </p:cNvPr>
            <p:cNvGrpSpPr/>
            <p:nvPr/>
          </p:nvGrpSpPr>
          <p:grpSpPr>
            <a:xfrm>
              <a:off x="7526573" y="1723172"/>
              <a:ext cx="1347596" cy="3392350"/>
              <a:chOff x="7548942" y="922866"/>
              <a:chExt cx="1347596" cy="3392350"/>
            </a:xfrm>
          </p:grpSpPr>
          <p:pic>
            <p:nvPicPr>
              <p:cNvPr id="26" name="Picture 11" descr="http://www.aiche.org/sites/default/files/styles/aiche_content/public/images/page/lead/edit_calendar_ssk_47433454.jpg?itok=GOEK7rfr">
                <a:extLst>
                  <a:ext uri="{FF2B5EF4-FFF2-40B4-BE49-F238E27FC236}">
                    <a16:creationId xmlns:a16="http://schemas.microsoft.com/office/drawing/2014/main" id="{C67EADA6-AB32-4860-9947-B2161CC62F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85" r="5385"/>
              <a:stretch/>
            </p:blipFill>
            <p:spPr bwMode="auto">
              <a:xfrm>
                <a:off x="7548942" y="1293544"/>
                <a:ext cx="1347596" cy="1149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Placeholder 11">
                <a:extLst>
                  <a:ext uri="{FF2B5EF4-FFF2-40B4-BE49-F238E27FC236}">
                    <a16:creationId xmlns:a16="http://schemas.microsoft.com/office/drawing/2014/main" id="{BCFC7CCC-10AD-44A0-B452-A3F4B118FA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8942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rgbClr val="A5A5A5"/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defTabSz="1152237">
                  <a:defRPr/>
                </a:pPr>
                <a:endParaRPr lang="en-GB" sz="1512" kern="0" dirty="0">
                  <a:latin typeface="Calibri" panose="020F0502020204030204"/>
                  <a:cs typeface="Arial" charset="0"/>
                </a:endParaRPr>
              </a:p>
            </p:txBody>
          </p:sp>
          <p:sp>
            <p:nvSpPr>
              <p:cNvPr id="28" name="Text Placeholder 11">
                <a:extLst>
                  <a:ext uri="{FF2B5EF4-FFF2-40B4-BE49-F238E27FC236}">
                    <a16:creationId xmlns:a16="http://schemas.microsoft.com/office/drawing/2014/main" id="{2706F8AC-82EA-46C0-86A6-9EFAE8BE88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8942" y="922866"/>
                <a:ext cx="1347596" cy="383539"/>
              </a:xfrm>
              <a:prstGeom prst="rect">
                <a:avLst/>
              </a:prstGeom>
              <a:solidFill>
                <a:srgbClr val="14B2EC"/>
              </a:solidFill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defTabSz="1152237">
                  <a:defRPr/>
                </a:pPr>
                <a:r>
                  <a:rPr lang="fr-BE" sz="1512" kern="0" dirty="0">
                    <a:latin typeface="Calibri" panose="020F0502020204030204"/>
                    <a:cs typeface="Arial" charset="0"/>
                  </a:rPr>
                  <a:t>Période du terrain</a:t>
                </a:r>
              </a:p>
            </p:txBody>
          </p:sp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921ECF67-15AA-4AAE-9ECF-F024AADA0A97}"/>
                  </a:ext>
                </a:extLst>
              </p:cNvPr>
              <p:cNvSpPr txBox="1"/>
              <p:nvPr/>
            </p:nvSpPr>
            <p:spPr>
              <a:xfrm>
                <a:off x="7548942" y="2972563"/>
                <a:ext cx="1347596" cy="112166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algn="ctr" defTabSz="1152237">
                  <a:defRPr/>
                </a:pPr>
                <a:r>
                  <a:rPr lang="en-GB" sz="1764" kern="0" dirty="0">
                    <a:solidFill>
                      <a:srgbClr val="14B2E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DU:  </a:t>
                </a:r>
              </a:p>
              <a:p>
                <a:pPr algn="ctr" defTabSz="1152237">
                  <a:defRPr/>
                </a:pPr>
                <a:r>
                  <a:rPr lang="en-GB" sz="1764" b="1" kern="0" dirty="0">
                    <a:solidFill>
                      <a:srgbClr val="14B2E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16/06/2023 </a:t>
                </a:r>
              </a:p>
              <a:p>
                <a:pPr algn="ctr" defTabSz="1152237">
                  <a:defRPr/>
                </a:pPr>
                <a:endParaRPr lang="en-GB" sz="1387" b="1" kern="0" dirty="0">
                  <a:solidFill>
                    <a:srgbClr val="14B2E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1152237">
                  <a:defRPr/>
                </a:pPr>
                <a:r>
                  <a:rPr lang="en-GB" sz="1764" kern="0" dirty="0">
                    <a:solidFill>
                      <a:srgbClr val="14B2E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AU: </a:t>
                </a:r>
              </a:p>
              <a:p>
                <a:pPr algn="ctr" defTabSz="1152237">
                  <a:defRPr/>
                </a:pPr>
                <a:r>
                  <a:rPr lang="en-GB" sz="1764" b="1" kern="0" dirty="0">
                    <a:solidFill>
                      <a:srgbClr val="14B2E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23/06/2023</a:t>
                </a:r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BC0B2C39-8638-429B-B206-9D959E9689A7}"/>
                </a:ext>
              </a:extLst>
            </p:cNvPr>
            <p:cNvGrpSpPr/>
            <p:nvPr/>
          </p:nvGrpSpPr>
          <p:grpSpPr>
            <a:xfrm>
              <a:off x="3014213" y="1723172"/>
              <a:ext cx="1348413" cy="3392350"/>
              <a:chOff x="247463" y="922866"/>
              <a:chExt cx="1348413" cy="3392350"/>
            </a:xfrm>
          </p:grpSpPr>
          <p:pic>
            <p:nvPicPr>
              <p:cNvPr id="22" name="Picture 18">
                <a:extLst>
                  <a:ext uri="{FF2B5EF4-FFF2-40B4-BE49-F238E27FC236}">
                    <a16:creationId xmlns:a16="http://schemas.microsoft.com/office/drawing/2014/main" id="{CF8A7D8E-B258-44D3-BEA1-76E7742A9A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463" y="1226054"/>
                <a:ext cx="1348413" cy="1215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 Placeholder 11">
                <a:extLst>
                  <a:ext uri="{FF2B5EF4-FFF2-40B4-BE49-F238E27FC236}">
                    <a16:creationId xmlns:a16="http://schemas.microsoft.com/office/drawing/2014/main" id="{8C8A8BF8-0AE5-423B-A145-203BFC678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463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defTabSz="1152237">
                  <a:defRPr/>
                </a:pPr>
                <a:endParaRPr lang="en-GB" sz="1512" kern="0" dirty="0">
                  <a:latin typeface="Calibri" panose="020F0502020204030204"/>
                  <a:cs typeface="Arial" charset="0"/>
                </a:endParaRPr>
              </a:p>
            </p:txBody>
          </p:sp>
          <p:sp>
            <p:nvSpPr>
              <p:cNvPr id="24" name="Text Placeholder 11">
                <a:extLst>
                  <a:ext uri="{FF2B5EF4-FFF2-40B4-BE49-F238E27FC236}">
                    <a16:creationId xmlns:a16="http://schemas.microsoft.com/office/drawing/2014/main" id="{BD784A86-53BA-47DE-B6A9-461AE79E6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463" y="922866"/>
                <a:ext cx="1347596" cy="383539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rgbClr val="70AD47"/>
                </a:solidFill>
              </a:ln>
            </p:spPr>
            <p:txBody>
              <a:bodyPr anchor="ctr" anchorCtr="0"/>
              <a:lstStyle>
                <a:lvl1pPr marL="0" indent="0" algn="l" defTabSz="135889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defRPr sz="240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763" indent="0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363538" indent="-274638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25488" indent="-280988" algn="l" defTabSz="1358890" rtl="0" eaLnBrk="1" latinLnBrk="0" hangingPunct="1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350838" algn="l" defTabSz="1358890" rtl="0" eaLnBrk="1" latinLnBrk="0" hangingPunct="1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373694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1639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9583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7528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811808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fr-BE" sz="1512" dirty="0">
                    <a:solidFill>
                      <a:srgbClr val="FFFFFF"/>
                    </a:solidFill>
                    <a:latin typeface="Calibri" panose="020F0502020204030204"/>
                  </a:rPr>
                  <a:t>Description de l’ECHANTILLON</a:t>
                </a:r>
              </a:p>
            </p:txBody>
          </p:sp>
          <p:sp>
            <p:nvSpPr>
              <p:cNvPr id="25" name="TextBox 28">
                <a:extLst>
                  <a:ext uri="{FF2B5EF4-FFF2-40B4-BE49-F238E27FC236}">
                    <a16:creationId xmlns:a16="http://schemas.microsoft.com/office/drawing/2014/main" id="{6FE102CE-1681-40FC-AAD8-857AAEAE928F}"/>
                  </a:ext>
                </a:extLst>
              </p:cNvPr>
              <p:cNvSpPr txBox="1"/>
              <p:nvPr/>
            </p:nvSpPr>
            <p:spPr>
              <a:xfrm>
                <a:off x="262211" y="2749115"/>
                <a:ext cx="1332848" cy="916762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algn="ctr" defTabSz="1152237">
                  <a:defRPr/>
                </a:pPr>
                <a:r>
                  <a:rPr lang="fr-BE" sz="1764" b="1" kern="0" dirty="0">
                    <a:solidFill>
                      <a:srgbClr val="4BAC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Agriculteurs wallons, représentatifs en termes de provinces</a:t>
                </a:r>
              </a:p>
            </p:txBody>
          </p:sp>
        </p:grpSp>
        <p:grpSp>
          <p:nvGrpSpPr>
            <p:cNvPr id="12" name="Group 29">
              <a:extLst>
                <a:ext uri="{FF2B5EF4-FFF2-40B4-BE49-F238E27FC236}">
                  <a16:creationId xmlns:a16="http://schemas.microsoft.com/office/drawing/2014/main" id="{FE593E0E-2371-49BF-BF4B-972594CDB2C3}"/>
                </a:ext>
              </a:extLst>
            </p:cNvPr>
            <p:cNvGrpSpPr/>
            <p:nvPr/>
          </p:nvGrpSpPr>
          <p:grpSpPr>
            <a:xfrm>
              <a:off x="4523914" y="1723172"/>
              <a:ext cx="1347596" cy="3392350"/>
              <a:chOff x="1683920" y="922866"/>
              <a:chExt cx="1347596" cy="3392350"/>
            </a:xfrm>
          </p:grpSpPr>
          <p:pic>
            <p:nvPicPr>
              <p:cNvPr id="17" name="Picture 17" descr="http://blog.outlawsalesgroup.com/wp-content/uploads/2013/03/friends.jpg">
                <a:extLst>
                  <a:ext uri="{FF2B5EF4-FFF2-40B4-BE49-F238E27FC236}">
                    <a16:creationId xmlns:a16="http://schemas.microsoft.com/office/drawing/2014/main" id="{8CCFCC60-D0B8-4218-ACAD-768EEBDD50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duotone>
                  <a:srgbClr val="70AD47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1" r="27388"/>
              <a:stretch/>
            </p:blipFill>
            <p:spPr bwMode="auto">
              <a:xfrm>
                <a:off x="1683920" y="1404889"/>
                <a:ext cx="1347596" cy="1034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Placeholder 11">
                <a:extLst>
                  <a:ext uri="{FF2B5EF4-FFF2-40B4-BE49-F238E27FC236}">
                    <a16:creationId xmlns:a16="http://schemas.microsoft.com/office/drawing/2014/main" id="{2C795F1C-803D-4794-B15B-FEF484DF58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3920" y="922866"/>
                <a:ext cx="1347596" cy="3392350"/>
              </a:xfrm>
              <a:prstGeom prst="rect">
                <a:avLst/>
              </a:prstGeom>
              <a:noFill/>
              <a:ln>
                <a:solidFill>
                  <a:srgbClr val="439F9D"/>
                </a:solidFill>
              </a:ln>
            </p:spPr>
            <p:txBody>
              <a:bodyPr anchor="ctr" anchorCtr="0"/>
              <a:lstStyle>
                <a:defPPr>
                  <a:defRPr lang="en-US"/>
                </a:defPPr>
                <a:lvl1pPr indent="0" algn="ctr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cap="all" baseline="0">
                    <a:solidFill>
                      <a:srgbClr val="FFFFFF"/>
                    </a:solidFill>
                  </a:defRPr>
                </a:lvl1pPr>
                <a:lvl2pPr marL="4763" indent="0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marL="363538" indent="-274638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marL="725488" indent="-280988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marL="1074738" indent="-350838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marL="373694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6pPr>
                <a:lvl7pPr marL="441639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7pPr>
                <a:lvl8pPr marL="5095837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8pPr>
                <a:lvl9pPr marL="5775282" indent="-339722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/>
                </a:lvl9pPr>
              </a:lstStyle>
              <a:p>
                <a:pPr defTabSz="1152237">
                  <a:defRPr/>
                </a:pPr>
                <a:endParaRPr lang="en-GB" sz="1512" kern="0" dirty="0">
                  <a:latin typeface="Calibri" panose="020F0502020204030204"/>
                  <a:cs typeface="Arial" charset="0"/>
                </a:endParaRPr>
              </a:p>
            </p:txBody>
          </p:sp>
          <p:sp>
            <p:nvSpPr>
              <p:cNvPr id="19" name="Text Placeholder 11">
                <a:extLst>
                  <a:ext uri="{FF2B5EF4-FFF2-40B4-BE49-F238E27FC236}">
                    <a16:creationId xmlns:a16="http://schemas.microsoft.com/office/drawing/2014/main" id="{BC8EB46A-8F8E-462E-868C-E797567EFB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3920" y="922866"/>
                <a:ext cx="1347596" cy="383539"/>
              </a:xfrm>
              <a:prstGeom prst="rect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>
                <a:solidFill>
                  <a:srgbClr val="439F9D"/>
                </a:solidFill>
              </a:ln>
            </p:spPr>
            <p:txBody>
              <a:bodyPr anchor="ctr" anchorCtr="0"/>
              <a:lstStyle>
                <a:lvl1pPr marL="0" indent="0" algn="l" defTabSz="135889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defRPr sz="240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763" indent="0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363538" indent="-274638" algn="l" defTabSz="135889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25488" indent="-280988" algn="l" defTabSz="1358890" rtl="0" eaLnBrk="1" latinLnBrk="0" hangingPunct="1">
                  <a:lnSpc>
                    <a:spcPct val="9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350838" algn="l" defTabSz="1358890" rtl="0" eaLnBrk="1" latinLnBrk="0" hangingPunct="1">
                  <a:lnSpc>
                    <a:spcPct val="9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373694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1639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095837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775282" indent="-339722" algn="l" defTabSz="135889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811808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fr-BE" sz="1512" dirty="0">
                    <a:solidFill>
                      <a:srgbClr val="FFFFFF"/>
                    </a:solidFill>
                    <a:latin typeface="Calibri" panose="020F0502020204030204"/>
                  </a:rPr>
                  <a:t>TAILLE DE L’ECHANTILLON</a:t>
                </a:r>
              </a:p>
            </p:txBody>
          </p:sp>
          <p:sp>
            <p:nvSpPr>
              <p:cNvPr id="20" name="TextBox 33">
                <a:extLst>
                  <a:ext uri="{FF2B5EF4-FFF2-40B4-BE49-F238E27FC236}">
                    <a16:creationId xmlns:a16="http://schemas.microsoft.com/office/drawing/2014/main" id="{09F9ABAF-1DAB-455C-9EB9-DF54F99D102A}"/>
                  </a:ext>
                </a:extLst>
              </p:cNvPr>
              <p:cNvSpPr txBox="1"/>
              <p:nvPr/>
            </p:nvSpPr>
            <p:spPr>
              <a:xfrm>
                <a:off x="1683920" y="3429328"/>
                <a:ext cx="1347596" cy="412484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6003" algn="ctr" defTabSz="1152237">
                  <a:spcBef>
                    <a:spcPts val="1512"/>
                  </a:spcBef>
                  <a:defRPr/>
                </a:pPr>
                <a:r>
                  <a:rPr lang="fr-BE" sz="2268" kern="0" dirty="0">
                    <a:solidFill>
                      <a:srgbClr val="4F81BD">
                        <a:lumMod val="60000"/>
                        <a:lumOff val="4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répondants</a:t>
                </a:r>
              </a:p>
            </p:txBody>
          </p:sp>
          <p:sp>
            <p:nvSpPr>
              <p:cNvPr id="21" name="TextBox 34">
                <a:extLst>
                  <a:ext uri="{FF2B5EF4-FFF2-40B4-BE49-F238E27FC236}">
                    <a16:creationId xmlns:a16="http://schemas.microsoft.com/office/drawing/2014/main" id="{E9C37069-B148-45DB-AD1A-B2B5114AD4D4}"/>
                  </a:ext>
                </a:extLst>
              </p:cNvPr>
              <p:cNvSpPr txBox="1"/>
              <p:nvPr/>
            </p:nvSpPr>
            <p:spPr>
              <a:xfrm>
                <a:off x="1683920" y="3029991"/>
                <a:ext cx="1347596" cy="709183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noAutofit/>
              </a:bodyPr>
              <a:lstStyle/>
              <a:p>
                <a:pPr marL="6003" algn="ctr" defTabSz="1152237">
                  <a:spcBef>
                    <a:spcPts val="1512"/>
                  </a:spcBef>
                  <a:defRPr/>
                </a:pPr>
                <a:r>
                  <a:rPr lang="fr-BE" sz="3528" b="1" kern="0" dirty="0">
                    <a:solidFill>
                      <a:srgbClr val="4F81BD">
                        <a:lumMod val="60000"/>
                        <a:lumOff val="4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n=300</a:t>
                </a:r>
              </a:p>
              <a:p>
                <a:pPr marL="6003" algn="ctr" defTabSz="1152237">
                  <a:spcBef>
                    <a:spcPts val="1512"/>
                  </a:spcBef>
                  <a:defRPr/>
                </a:pPr>
                <a:endParaRPr lang="fr-BE" sz="3528" b="1" kern="0" dirty="0">
                  <a:solidFill>
                    <a:srgbClr val="4F81BD">
                      <a:lumMod val="60000"/>
                      <a:lumOff val="40000"/>
                    </a:srgbClr>
                  </a:solidFill>
                  <a:highlight>
                    <a:srgbClr val="FF00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5C14A0E-A709-4B25-A6CB-9EB4FACBC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28961" y="2104146"/>
              <a:ext cx="1332848" cy="1172139"/>
            </a:xfrm>
            <a:prstGeom prst="rect">
              <a:avLst/>
            </a:prstGeom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0F1ACFB1-429F-447A-AB77-5849026A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322" y="2125395"/>
              <a:ext cx="1332848" cy="1192600"/>
            </a:xfrm>
            <a:prstGeom prst="rect">
              <a:avLst/>
            </a:prstGeom>
          </p:spPr>
        </p:pic>
        <p:pic>
          <p:nvPicPr>
            <p:cNvPr id="15" name="Picture 30" descr="Afficher les informations sur l'image">
              <a:extLst>
                <a:ext uri="{FF2B5EF4-FFF2-40B4-BE49-F238E27FC236}">
                  <a16:creationId xmlns:a16="http://schemas.microsoft.com/office/drawing/2014/main" id="{BC037595-96A3-438A-8E74-0D25F1BD6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545" y="2125394"/>
              <a:ext cx="1312863" cy="111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8">
              <a:extLst>
                <a:ext uri="{FF2B5EF4-FFF2-40B4-BE49-F238E27FC236}">
                  <a16:creationId xmlns:a16="http://schemas.microsoft.com/office/drawing/2014/main" id="{99CD256C-0E86-4F67-AF0B-C06F74288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2"/>
            <a:stretch/>
          </p:blipFill>
          <p:spPr>
            <a:xfrm>
              <a:off x="4557251" y="2125394"/>
              <a:ext cx="1314259" cy="1148356"/>
            </a:xfrm>
            <a:prstGeom prst="rect">
              <a:avLst/>
            </a:prstGeom>
          </p:spPr>
        </p:pic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B863C703-D538-4D1A-867D-4920F72BD13B}"/>
              </a:ext>
            </a:extLst>
          </p:cNvPr>
          <p:cNvSpPr txBox="1"/>
          <p:nvPr/>
        </p:nvSpPr>
        <p:spPr>
          <a:xfrm>
            <a:off x="2226660" y="5936978"/>
            <a:ext cx="493195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1467" dirty="0">
                <a:solidFill>
                  <a:srgbClr val="003665"/>
                </a:solidFill>
                <a:latin typeface="Arial" charset="0"/>
                <a:cs typeface="Arial" charset="0"/>
              </a:rPr>
              <a:t>Marge d’erreur </a:t>
            </a:r>
            <a:r>
              <a:rPr lang="fr-BE" sz="1467" dirty="0">
                <a:solidFill>
                  <a:srgbClr val="003665"/>
                </a:solidFill>
              </a:rPr>
              <a:t>max. </a:t>
            </a:r>
            <a:r>
              <a:rPr lang="fr-BE" sz="1467" dirty="0">
                <a:solidFill>
                  <a:srgbClr val="003665"/>
                </a:solidFill>
                <a:latin typeface="Arial" charset="0"/>
                <a:cs typeface="Arial" charset="0"/>
              </a:rPr>
              <a:t>de 5,7%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E4D45A1B-18B0-4305-B50C-6B8CC234B4B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" b="52844"/>
          <a:stretch/>
        </p:blipFill>
        <p:spPr>
          <a:xfrm>
            <a:off x="8830089" y="386298"/>
            <a:ext cx="939504" cy="7245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4579B5C-B80C-4558-A770-5CA84A0028FA}"/>
              </a:ext>
            </a:extLst>
          </p:cNvPr>
          <p:cNvSpPr txBox="1"/>
          <p:nvPr/>
        </p:nvSpPr>
        <p:spPr>
          <a:xfrm>
            <a:off x="5711957" y="1"/>
            <a:ext cx="9601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6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6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1611"/>
            <a:ext cx="12192000" cy="6858000"/>
          </a:xfrm>
          <a:prstGeom prst="rect">
            <a:avLst/>
          </a:prstGeom>
          <a:solidFill>
            <a:srgbClr val="14B2E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05288F-EA8A-4003-9B09-FB96D698812A}"/>
              </a:ext>
            </a:extLst>
          </p:cNvPr>
          <p:cNvSpPr txBox="1"/>
          <p:nvPr/>
        </p:nvSpPr>
        <p:spPr>
          <a:xfrm>
            <a:off x="0" y="2247839"/>
            <a:ext cx="12192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dirty="0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Description de l’échantillon</a:t>
            </a:r>
          </a:p>
        </p:txBody>
      </p:sp>
    </p:spTree>
    <p:extLst>
      <p:ext uri="{BB962C8B-B14F-4D97-AF65-F5344CB8AC3E}">
        <p14:creationId xmlns:p14="http://schemas.microsoft.com/office/powerpoint/2010/main" val="115169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Sequential Access Storage 5">
            <a:extLst>
              <a:ext uri="{FF2B5EF4-FFF2-40B4-BE49-F238E27FC236}">
                <a16:creationId xmlns:a16="http://schemas.microsoft.com/office/drawing/2014/main" id="{98FA1070-8F27-0B47-6EE2-3DA096AA287F}"/>
              </a:ext>
            </a:extLst>
          </p:cNvPr>
          <p:cNvSpPr/>
          <p:nvPr/>
        </p:nvSpPr>
        <p:spPr>
          <a:xfrm flipH="1">
            <a:off x="10567847" y="3987860"/>
            <a:ext cx="1096772" cy="720080"/>
          </a:xfrm>
          <a:prstGeom prst="flowChartMagnetic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BAFEE-EE3A-4260-A358-4CB37327B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3E2C22-539B-427B-AC0F-FC41FAD7883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BE" dirty="0"/>
              <a:t>Profil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4195133E-41AE-4708-B283-F8AEA5D4E00E}"/>
              </a:ext>
            </a:extLst>
          </p:cNvPr>
          <p:cNvSpPr txBox="1">
            <a:spLocks/>
          </p:cNvSpPr>
          <p:nvPr/>
        </p:nvSpPr>
        <p:spPr>
          <a:xfrm>
            <a:off x="477783" y="3619955"/>
            <a:ext cx="3648000" cy="2112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defTabSz="1232345">
              <a:defRPr/>
            </a:pPr>
            <a:endParaRPr lang="fr-BE" sz="1600" kern="0" dirty="0">
              <a:latin typeface="Calibri"/>
              <a:cs typeface="Arial" charset="0"/>
            </a:endParaRP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DCAD2A9-51C2-47B6-A35D-6DAF4CCA1F3F}"/>
              </a:ext>
            </a:extLst>
          </p:cNvPr>
          <p:cNvSpPr txBox="1">
            <a:spLocks/>
          </p:cNvSpPr>
          <p:nvPr/>
        </p:nvSpPr>
        <p:spPr>
          <a:xfrm>
            <a:off x="477781" y="1373739"/>
            <a:ext cx="5520000" cy="2112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defTabSz="1232345">
              <a:defRPr/>
            </a:pPr>
            <a:endParaRPr lang="fr-BE" sz="1600" kern="0" dirty="0">
              <a:latin typeface="Calibri"/>
              <a:cs typeface="Arial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969ACB-7FAB-4A9E-8EF8-82FECB9C90D9}"/>
              </a:ext>
            </a:extLst>
          </p:cNvPr>
          <p:cNvSpPr txBox="1">
            <a:spLocks/>
          </p:cNvSpPr>
          <p:nvPr/>
        </p:nvSpPr>
        <p:spPr>
          <a:xfrm>
            <a:off x="6120288" y="1373740"/>
            <a:ext cx="5520000" cy="2112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defTabSz="1232345">
              <a:defRPr/>
            </a:pPr>
            <a:endParaRPr lang="fr-BE" sz="1600" kern="0" dirty="0">
              <a:latin typeface="Calibri"/>
              <a:cs typeface="Arial" charset="0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641B160A-A955-4F24-A247-68EDFBD2DE64}"/>
              </a:ext>
            </a:extLst>
          </p:cNvPr>
          <p:cNvSpPr txBox="1">
            <a:spLocks/>
          </p:cNvSpPr>
          <p:nvPr/>
        </p:nvSpPr>
        <p:spPr>
          <a:xfrm>
            <a:off x="478800" y="1373739"/>
            <a:ext cx="5520000" cy="24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11808">
              <a:lnSpc>
                <a:spcPct val="100000"/>
              </a:lnSpc>
              <a:spcBef>
                <a:spcPts val="0"/>
              </a:spcBef>
              <a:defRPr/>
            </a:pPr>
            <a:r>
              <a:rPr lang="nl-BE" sz="1333" b="1" dirty="0">
                <a:solidFill>
                  <a:srgbClr val="FFFFFF"/>
                </a:solidFill>
                <a:latin typeface="Calibri"/>
              </a:rPr>
              <a:t>TAILLE DE L’EXPLOITATION (MOYENNE)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AFCE91CA-12C9-4474-8348-5AC9D86B5DD9}"/>
              </a:ext>
            </a:extLst>
          </p:cNvPr>
          <p:cNvSpPr txBox="1">
            <a:spLocks/>
          </p:cNvSpPr>
          <p:nvPr/>
        </p:nvSpPr>
        <p:spPr>
          <a:xfrm>
            <a:off x="6121307" y="1373739"/>
            <a:ext cx="5520000" cy="24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11808">
              <a:lnSpc>
                <a:spcPct val="100000"/>
              </a:lnSpc>
              <a:spcBef>
                <a:spcPts val="0"/>
              </a:spcBef>
              <a:defRPr/>
            </a:pPr>
            <a:r>
              <a:rPr lang="nl-BE" sz="1333" b="1" dirty="0" err="1">
                <a:solidFill>
                  <a:srgbClr val="FFFFFF"/>
                </a:solidFill>
                <a:latin typeface="Calibri"/>
              </a:rPr>
              <a:t>sECTEURS</a:t>
            </a:r>
            <a:r>
              <a:rPr lang="nl-BE" sz="1333" b="1" dirty="0">
                <a:solidFill>
                  <a:srgbClr val="FFFFFF"/>
                </a:solidFill>
                <a:latin typeface="Calibri"/>
              </a:rPr>
              <a:t> 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B55C8E98-53A6-430A-8FFF-D1F30F468956}"/>
              </a:ext>
            </a:extLst>
          </p:cNvPr>
          <p:cNvSpPr txBox="1">
            <a:spLocks/>
          </p:cNvSpPr>
          <p:nvPr/>
        </p:nvSpPr>
        <p:spPr>
          <a:xfrm>
            <a:off x="4271184" y="3619956"/>
            <a:ext cx="3648000" cy="2112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defTabSz="1232345">
              <a:defRPr/>
            </a:pPr>
            <a:endParaRPr lang="fr-BE" sz="1600" kern="0" dirty="0">
              <a:latin typeface="Calibri"/>
              <a:cs typeface="Arial" charset="0"/>
            </a:endParaRP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F6659C6-93DB-4DA9-BDD4-3FEC19332C24}"/>
              </a:ext>
            </a:extLst>
          </p:cNvPr>
          <p:cNvSpPr txBox="1">
            <a:spLocks/>
          </p:cNvSpPr>
          <p:nvPr/>
        </p:nvSpPr>
        <p:spPr>
          <a:xfrm>
            <a:off x="478800" y="3619955"/>
            <a:ext cx="3648000" cy="24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11808">
              <a:lnSpc>
                <a:spcPct val="100000"/>
              </a:lnSpc>
              <a:spcBef>
                <a:spcPts val="0"/>
              </a:spcBef>
              <a:defRPr/>
            </a:pPr>
            <a:r>
              <a:rPr lang="nl-BE" sz="1333" b="1" dirty="0">
                <a:solidFill>
                  <a:srgbClr val="FFFFFF"/>
                </a:solidFill>
                <a:latin typeface="Calibri"/>
              </a:rPr>
              <a:t>PROVINCES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964B9E0-5CE8-4B85-8148-B7896810681B}"/>
              </a:ext>
            </a:extLst>
          </p:cNvPr>
          <p:cNvSpPr txBox="1">
            <a:spLocks/>
          </p:cNvSpPr>
          <p:nvPr/>
        </p:nvSpPr>
        <p:spPr>
          <a:xfrm>
            <a:off x="4272203" y="3619955"/>
            <a:ext cx="3648000" cy="24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11808">
              <a:lnSpc>
                <a:spcPct val="100000"/>
              </a:lnSpc>
              <a:spcBef>
                <a:spcPts val="0"/>
              </a:spcBef>
              <a:defRPr/>
            </a:pPr>
            <a:r>
              <a:rPr lang="nl-BE" sz="1333" b="1" dirty="0">
                <a:solidFill>
                  <a:srgbClr val="FFFFFF"/>
                </a:solidFill>
                <a:latin typeface="Calibri"/>
              </a:rPr>
              <a:t>sexe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150708-A769-4E34-A7B2-3FCFD06E3565}"/>
              </a:ext>
            </a:extLst>
          </p:cNvPr>
          <p:cNvSpPr txBox="1"/>
          <p:nvPr/>
        </p:nvSpPr>
        <p:spPr>
          <a:xfrm>
            <a:off x="1854619" y="2077815"/>
            <a:ext cx="279855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nl-BE" sz="5333" b="1" dirty="0">
                <a:solidFill>
                  <a:srgbClr val="00B0F0"/>
                </a:solidFill>
                <a:latin typeface="Calibri"/>
                <a:cs typeface="Arial"/>
              </a:rPr>
              <a:t>77 HA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A1E9375F-AB75-49FC-BE74-BF4EDB6D8DBD}"/>
              </a:ext>
            </a:extLst>
          </p:cNvPr>
          <p:cNvGraphicFramePr/>
          <p:nvPr/>
        </p:nvGraphicFramePr>
        <p:xfrm>
          <a:off x="8430040" y="1721718"/>
          <a:ext cx="3024715" cy="169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3CA5AEDE-02A9-4EF8-B0CC-4BC40CD0802A}"/>
              </a:ext>
            </a:extLst>
          </p:cNvPr>
          <p:cNvGraphicFramePr>
            <a:graphicFrameLocks noGrp="1"/>
          </p:cNvGraphicFramePr>
          <p:nvPr/>
        </p:nvGraphicFramePr>
        <p:xfrm>
          <a:off x="6118944" y="1770247"/>
          <a:ext cx="2222168" cy="1562760"/>
        </p:xfrm>
        <a:graphic>
          <a:graphicData uri="http://schemas.openxmlformats.org/drawingml/2006/table">
            <a:tbl>
              <a:tblPr/>
              <a:tblGrid>
                <a:gridCol w="222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Elevage et culture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Elevage uniquement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Culture uniquement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Maraichage / horticulture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505693"/>
                  </a:ext>
                </a:extLst>
              </a:tr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Autre activité agricole et support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766726"/>
                  </a:ext>
                </a:extLst>
              </a:tr>
            </a:tbl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8ADC6799-AFB8-478C-A404-DE4FEDA6068A}"/>
              </a:ext>
            </a:extLst>
          </p:cNvPr>
          <p:cNvGraphicFramePr/>
          <p:nvPr/>
        </p:nvGraphicFramePr>
        <p:xfrm>
          <a:off x="2159563" y="4006749"/>
          <a:ext cx="3024715" cy="169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7B82CE6D-35A9-4360-84F2-43631D85CD2F}"/>
              </a:ext>
            </a:extLst>
          </p:cNvPr>
          <p:cNvGraphicFramePr>
            <a:graphicFrameLocks noGrp="1"/>
          </p:cNvGraphicFramePr>
          <p:nvPr/>
        </p:nvGraphicFramePr>
        <p:xfrm>
          <a:off x="527382" y="4055277"/>
          <a:ext cx="1459137" cy="1562760"/>
        </p:xfrm>
        <a:graphic>
          <a:graphicData uri="http://schemas.openxmlformats.org/drawingml/2006/table">
            <a:tbl>
              <a:tblPr/>
              <a:tblGrid>
                <a:gridCol w="1459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Hainaut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Liège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Luxembourg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Namur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505693"/>
                  </a:ext>
                </a:extLst>
              </a:tr>
              <a:tr h="312552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Brabant wallon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766726"/>
                  </a:ext>
                </a:extLst>
              </a:tr>
            </a:tbl>
          </a:graphicData>
        </a:graphic>
      </p:graphicFrame>
      <p:sp>
        <p:nvSpPr>
          <p:cNvPr id="44" name="Freeform 43">
            <a:extLst>
              <a:ext uri="{FF2B5EF4-FFF2-40B4-BE49-F238E27FC236}">
                <a16:creationId xmlns:a16="http://schemas.microsoft.com/office/drawing/2014/main" id="{87DFC4BD-0689-4206-ADD7-15F95F728E17}"/>
              </a:ext>
            </a:extLst>
          </p:cNvPr>
          <p:cNvSpPr>
            <a:spLocks noEditPoints="1"/>
          </p:cNvSpPr>
          <p:nvPr/>
        </p:nvSpPr>
        <p:spPr bwMode="auto">
          <a:xfrm>
            <a:off x="5905436" y="4164751"/>
            <a:ext cx="884280" cy="927207"/>
          </a:xfrm>
          <a:custGeom>
            <a:avLst/>
            <a:gdLst/>
            <a:ahLst/>
            <a:cxnLst>
              <a:cxn ang="0">
                <a:pos x="173" y="55"/>
              </a:cxn>
              <a:cxn ang="0">
                <a:pos x="169" y="66"/>
              </a:cxn>
              <a:cxn ang="0">
                <a:pos x="155" y="65"/>
              </a:cxn>
              <a:cxn ang="0">
                <a:pos x="149" y="51"/>
              </a:cxn>
              <a:cxn ang="0">
                <a:pos x="139" y="52"/>
              </a:cxn>
              <a:cxn ang="0">
                <a:pos x="123" y="69"/>
              </a:cxn>
              <a:cxn ang="0">
                <a:pos x="121" y="81"/>
              </a:cxn>
              <a:cxn ang="0">
                <a:pos x="124" y="91"/>
              </a:cxn>
              <a:cxn ang="0">
                <a:pos x="129" y="108"/>
              </a:cxn>
              <a:cxn ang="0">
                <a:pos x="124" y="145"/>
              </a:cxn>
              <a:cxn ang="0">
                <a:pos x="90" y="178"/>
              </a:cxn>
              <a:cxn ang="0">
                <a:pos x="37" y="178"/>
              </a:cxn>
              <a:cxn ang="0">
                <a:pos x="5" y="143"/>
              </a:cxn>
              <a:cxn ang="0">
                <a:pos x="5" y="92"/>
              </a:cxn>
              <a:cxn ang="0">
                <a:pos x="37" y="59"/>
              </a:cxn>
              <a:cxn ang="0">
                <a:pos x="74" y="55"/>
              </a:cxn>
              <a:cxn ang="0">
                <a:pos x="89" y="57"/>
              </a:cxn>
              <a:cxn ang="0">
                <a:pos x="101" y="54"/>
              </a:cxn>
              <a:cxn ang="0">
                <a:pos x="119" y="36"/>
              </a:cxn>
              <a:cxn ang="0">
                <a:pos x="120" y="24"/>
              </a:cxn>
              <a:cxn ang="0">
                <a:pos x="111" y="18"/>
              </a:cxn>
              <a:cxn ang="0">
                <a:pos x="113" y="3"/>
              </a:cxn>
              <a:cxn ang="0">
                <a:pos x="163" y="0"/>
              </a:cxn>
              <a:cxn ang="0">
                <a:pos x="173" y="7"/>
              </a:cxn>
              <a:cxn ang="0">
                <a:pos x="174" y="20"/>
              </a:cxn>
              <a:cxn ang="0">
                <a:pos x="103" y="102"/>
              </a:cxn>
              <a:cxn ang="0">
                <a:pos x="82" y="79"/>
              </a:cxn>
              <a:cxn ang="0">
                <a:pos x="48" y="79"/>
              </a:cxn>
              <a:cxn ang="0">
                <a:pos x="27" y="101"/>
              </a:cxn>
              <a:cxn ang="0">
                <a:pos x="27" y="134"/>
              </a:cxn>
              <a:cxn ang="0">
                <a:pos x="47" y="157"/>
              </a:cxn>
              <a:cxn ang="0">
                <a:pos x="81" y="157"/>
              </a:cxn>
              <a:cxn ang="0">
                <a:pos x="102" y="135"/>
              </a:cxn>
              <a:cxn ang="0">
                <a:pos x="103" y="102"/>
              </a:cxn>
            </a:cxnLst>
            <a:rect l="0" t="0" r="r" b="b"/>
            <a:pathLst>
              <a:path w="174" h="183">
                <a:moveTo>
                  <a:pt x="174" y="49"/>
                </a:moveTo>
                <a:cubicBezTo>
                  <a:pt x="174" y="50"/>
                  <a:pt x="174" y="52"/>
                  <a:pt x="173" y="55"/>
                </a:cubicBezTo>
                <a:cubicBezTo>
                  <a:pt x="173" y="57"/>
                  <a:pt x="173" y="59"/>
                  <a:pt x="172" y="61"/>
                </a:cubicBezTo>
                <a:cubicBezTo>
                  <a:pt x="171" y="63"/>
                  <a:pt x="170" y="65"/>
                  <a:pt x="169" y="66"/>
                </a:cubicBezTo>
                <a:cubicBezTo>
                  <a:pt x="167" y="67"/>
                  <a:pt x="165" y="68"/>
                  <a:pt x="163" y="68"/>
                </a:cubicBezTo>
                <a:cubicBezTo>
                  <a:pt x="159" y="68"/>
                  <a:pt x="156" y="67"/>
                  <a:pt x="155" y="65"/>
                </a:cubicBezTo>
                <a:cubicBezTo>
                  <a:pt x="153" y="63"/>
                  <a:pt x="152" y="61"/>
                  <a:pt x="151" y="58"/>
                </a:cubicBezTo>
                <a:cubicBezTo>
                  <a:pt x="150" y="56"/>
                  <a:pt x="150" y="54"/>
                  <a:pt x="149" y="51"/>
                </a:cubicBezTo>
                <a:cubicBezTo>
                  <a:pt x="148" y="49"/>
                  <a:pt x="147" y="48"/>
                  <a:pt x="145" y="48"/>
                </a:cubicBezTo>
                <a:cubicBezTo>
                  <a:pt x="143" y="48"/>
                  <a:pt x="142" y="50"/>
                  <a:pt x="139" y="52"/>
                </a:cubicBezTo>
                <a:cubicBezTo>
                  <a:pt x="136" y="54"/>
                  <a:pt x="134" y="57"/>
                  <a:pt x="131" y="60"/>
                </a:cubicBezTo>
                <a:cubicBezTo>
                  <a:pt x="128" y="63"/>
                  <a:pt x="125" y="66"/>
                  <a:pt x="123" y="69"/>
                </a:cubicBezTo>
                <a:cubicBezTo>
                  <a:pt x="121" y="72"/>
                  <a:pt x="120" y="74"/>
                  <a:pt x="120" y="75"/>
                </a:cubicBezTo>
                <a:cubicBezTo>
                  <a:pt x="120" y="77"/>
                  <a:pt x="120" y="79"/>
                  <a:pt x="121" y="81"/>
                </a:cubicBezTo>
                <a:cubicBezTo>
                  <a:pt x="121" y="83"/>
                  <a:pt x="122" y="85"/>
                  <a:pt x="122" y="86"/>
                </a:cubicBezTo>
                <a:cubicBezTo>
                  <a:pt x="123" y="88"/>
                  <a:pt x="124" y="90"/>
                  <a:pt x="124" y="91"/>
                </a:cubicBezTo>
                <a:cubicBezTo>
                  <a:pt x="125" y="93"/>
                  <a:pt x="126" y="95"/>
                  <a:pt x="127" y="97"/>
                </a:cubicBezTo>
                <a:cubicBezTo>
                  <a:pt x="128" y="101"/>
                  <a:pt x="129" y="104"/>
                  <a:pt x="129" y="108"/>
                </a:cubicBezTo>
                <a:cubicBezTo>
                  <a:pt x="129" y="112"/>
                  <a:pt x="129" y="115"/>
                  <a:pt x="129" y="119"/>
                </a:cubicBezTo>
                <a:cubicBezTo>
                  <a:pt x="129" y="129"/>
                  <a:pt x="128" y="137"/>
                  <a:pt x="124" y="145"/>
                </a:cubicBezTo>
                <a:cubicBezTo>
                  <a:pt x="121" y="153"/>
                  <a:pt x="117" y="160"/>
                  <a:pt x="111" y="165"/>
                </a:cubicBezTo>
                <a:cubicBezTo>
                  <a:pt x="105" y="171"/>
                  <a:pt x="98" y="175"/>
                  <a:pt x="90" y="178"/>
                </a:cubicBezTo>
                <a:cubicBezTo>
                  <a:pt x="82" y="181"/>
                  <a:pt x="73" y="183"/>
                  <a:pt x="64" y="183"/>
                </a:cubicBezTo>
                <a:cubicBezTo>
                  <a:pt x="54" y="183"/>
                  <a:pt x="45" y="181"/>
                  <a:pt x="37" y="178"/>
                </a:cubicBezTo>
                <a:cubicBezTo>
                  <a:pt x="30" y="174"/>
                  <a:pt x="23" y="170"/>
                  <a:pt x="17" y="164"/>
                </a:cubicBezTo>
                <a:cubicBezTo>
                  <a:pt x="12" y="158"/>
                  <a:pt x="8" y="151"/>
                  <a:pt x="5" y="143"/>
                </a:cubicBezTo>
                <a:cubicBezTo>
                  <a:pt x="2" y="135"/>
                  <a:pt x="0" y="126"/>
                  <a:pt x="0" y="117"/>
                </a:cubicBezTo>
                <a:cubicBezTo>
                  <a:pt x="0" y="108"/>
                  <a:pt x="2" y="100"/>
                  <a:pt x="5" y="92"/>
                </a:cubicBezTo>
                <a:cubicBezTo>
                  <a:pt x="8" y="85"/>
                  <a:pt x="12" y="78"/>
                  <a:pt x="18" y="72"/>
                </a:cubicBezTo>
                <a:cubicBezTo>
                  <a:pt x="23" y="67"/>
                  <a:pt x="29" y="62"/>
                  <a:pt x="37" y="59"/>
                </a:cubicBezTo>
                <a:cubicBezTo>
                  <a:pt x="45" y="56"/>
                  <a:pt x="53" y="54"/>
                  <a:pt x="62" y="54"/>
                </a:cubicBezTo>
                <a:cubicBezTo>
                  <a:pt x="67" y="54"/>
                  <a:pt x="71" y="54"/>
                  <a:pt x="74" y="55"/>
                </a:cubicBezTo>
                <a:cubicBezTo>
                  <a:pt x="78" y="55"/>
                  <a:pt x="81" y="56"/>
                  <a:pt x="83" y="56"/>
                </a:cubicBezTo>
                <a:cubicBezTo>
                  <a:pt x="85" y="56"/>
                  <a:pt x="88" y="57"/>
                  <a:pt x="89" y="57"/>
                </a:cubicBezTo>
                <a:cubicBezTo>
                  <a:pt x="91" y="58"/>
                  <a:pt x="93" y="58"/>
                  <a:pt x="95" y="58"/>
                </a:cubicBezTo>
                <a:cubicBezTo>
                  <a:pt x="96" y="58"/>
                  <a:pt x="98" y="56"/>
                  <a:pt x="101" y="54"/>
                </a:cubicBezTo>
                <a:cubicBezTo>
                  <a:pt x="104" y="52"/>
                  <a:pt x="107" y="49"/>
                  <a:pt x="110" y="45"/>
                </a:cubicBezTo>
                <a:cubicBezTo>
                  <a:pt x="114" y="42"/>
                  <a:pt x="116" y="39"/>
                  <a:pt x="119" y="36"/>
                </a:cubicBezTo>
                <a:cubicBezTo>
                  <a:pt x="121" y="33"/>
                  <a:pt x="122" y="30"/>
                  <a:pt x="122" y="29"/>
                </a:cubicBezTo>
                <a:cubicBezTo>
                  <a:pt x="122" y="27"/>
                  <a:pt x="122" y="25"/>
                  <a:pt x="120" y="24"/>
                </a:cubicBezTo>
                <a:cubicBezTo>
                  <a:pt x="119" y="23"/>
                  <a:pt x="118" y="22"/>
                  <a:pt x="116" y="21"/>
                </a:cubicBezTo>
                <a:cubicBezTo>
                  <a:pt x="114" y="21"/>
                  <a:pt x="113" y="20"/>
                  <a:pt x="111" y="18"/>
                </a:cubicBezTo>
                <a:cubicBezTo>
                  <a:pt x="110" y="17"/>
                  <a:pt x="109" y="15"/>
                  <a:pt x="109" y="11"/>
                </a:cubicBezTo>
                <a:cubicBezTo>
                  <a:pt x="109" y="7"/>
                  <a:pt x="110" y="4"/>
                  <a:pt x="113" y="3"/>
                </a:cubicBezTo>
                <a:cubicBezTo>
                  <a:pt x="115" y="1"/>
                  <a:pt x="119" y="0"/>
                  <a:pt x="122" y="0"/>
                </a:cubicBezTo>
                <a:cubicBezTo>
                  <a:pt x="163" y="0"/>
                  <a:pt x="163" y="0"/>
                  <a:pt x="163" y="0"/>
                </a:cubicBezTo>
                <a:cubicBezTo>
                  <a:pt x="166" y="0"/>
                  <a:pt x="168" y="1"/>
                  <a:pt x="169" y="2"/>
                </a:cubicBezTo>
                <a:cubicBezTo>
                  <a:pt x="171" y="3"/>
                  <a:pt x="172" y="5"/>
                  <a:pt x="173" y="7"/>
                </a:cubicBezTo>
                <a:cubicBezTo>
                  <a:pt x="173" y="9"/>
                  <a:pt x="174" y="11"/>
                  <a:pt x="174" y="14"/>
                </a:cubicBezTo>
                <a:cubicBezTo>
                  <a:pt x="174" y="16"/>
                  <a:pt x="174" y="18"/>
                  <a:pt x="174" y="20"/>
                </a:cubicBezTo>
                <a:lnTo>
                  <a:pt x="174" y="49"/>
                </a:lnTo>
                <a:close/>
                <a:moveTo>
                  <a:pt x="103" y="102"/>
                </a:moveTo>
                <a:cubicBezTo>
                  <a:pt x="101" y="96"/>
                  <a:pt x="98" y="92"/>
                  <a:pt x="95" y="88"/>
                </a:cubicBezTo>
                <a:cubicBezTo>
                  <a:pt x="91" y="84"/>
                  <a:pt x="87" y="81"/>
                  <a:pt x="82" y="79"/>
                </a:cubicBezTo>
                <a:cubicBezTo>
                  <a:pt x="77" y="77"/>
                  <a:pt x="71" y="76"/>
                  <a:pt x="64" y="76"/>
                </a:cubicBezTo>
                <a:cubicBezTo>
                  <a:pt x="59" y="76"/>
                  <a:pt x="53" y="77"/>
                  <a:pt x="48" y="79"/>
                </a:cubicBezTo>
                <a:cubicBezTo>
                  <a:pt x="44" y="81"/>
                  <a:pt x="39" y="84"/>
                  <a:pt x="36" y="88"/>
                </a:cubicBezTo>
                <a:cubicBezTo>
                  <a:pt x="32" y="91"/>
                  <a:pt x="29" y="96"/>
                  <a:pt x="27" y="101"/>
                </a:cubicBezTo>
                <a:cubicBezTo>
                  <a:pt x="25" y="106"/>
                  <a:pt x="24" y="111"/>
                  <a:pt x="24" y="117"/>
                </a:cubicBezTo>
                <a:cubicBezTo>
                  <a:pt x="24" y="123"/>
                  <a:pt x="25" y="129"/>
                  <a:pt x="27" y="134"/>
                </a:cubicBezTo>
                <a:cubicBezTo>
                  <a:pt x="29" y="140"/>
                  <a:pt x="31" y="144"/>
                  <a:pt x="35" y="148"/>
                </a:cubicBezTo>
                <a:cubicBezTo>
                  <a:pt x="38" y="152"/>
                  <a:pt x="42" y="155"/>
                  <a:pt x="47" y="157"/>
                </a:cubicBezTo>
                <a:cubicBezTo>
                  <a:pt x="52" y="159"/>
                  <a:pt x="58" y="160"/>
                  <a:pt x="65" y="160"/>
                </a:cubicBezTo>
                <a:cubicBezTo>
                  <a:pt x="71" y="160"/>
                  <a:pt x="76" y="159"/>
                  <a:pt x="81" y="157"/>
                </a:cubicBezTo>
                <a:cubicBezTo>
                  <a:pt x="86" y="155"/>
                  <a:pt x="91" y="152"/>
                  <a:pt x="94" y="149"/>
                </a:cubicBezTo>
                <a:cubicBezTo>
                  <a:pt x="98" y="145"/>
                  <a:pt x="100" y="140"/>
                  <a:pt x="102" y="135"/>
                </a:cubicBezTo>
                <a:cubicBezTo>
                  <a:pt x="104" y="130"/>
                  <a:pt x="105" y="125"/>
                  <a:pt x="105" y="119"/>
                </a:cubicBezTo>
                <a:cubicBezTo>
                  <a:pt x="105" y="113"/>
                  <a:pt x="104" y="107"/>
                  <a:pt x="103" y="102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1893" tIns="60947" rIns="121893" bIns="60947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867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56726B3F-D7C1-453D-8093-4D411582A489}"/>
              </a:ext>
            </a:extLst>
          </p:cNvPr>
          <p:cNvSpPr>
            <a:spLocks noEditPoints="1"/>
          </p:cNvSpPr>
          <p:nvPr/>
        </p:nvSpPr>
        <p:spPr bwMode="auto">
          <a:xfrm>
            <a:off x="5289274" y="4060987"/>
            <a:ext cx="648484" cy="1077320"/>
          </a:xfrm>
          <a:custGeom>
            <a:avLst/>
            <a:gdLst/>
            <a:ahLst/>
            <a:cxnLst>
              <a:cxn ang="0">
                <a:pos x="98" y="122"/>
              </a:cxn>
              <a:cxn ang="0">
                <a:pos x="86" y="128"/>
              </a:cxn>
              <a:cxn ang="0">
                <a:pos x="80" y="138"/>
              </a:cxn>
              <a:cxn ang="0">
                <a:pos x="82" y="159"/>
              </a:cxn>
              <a:cxn ang="0">
                <a:pos x="94" y="165"/>
              </a:cxn>
              <a:cxn ang="0">
                <a:pos x="106" y="169"/>
              </a:cxn>
              <a:cxn ang="0">
                <a:pos x="104" y="188"/>
              </a:cxn>
              <a:cxn ang="0">
                <a:pos x="85" y="193"/>
              </a:cxn>
              <a:cxn ang="0">
                <a:pos x="79" y="204"/>
              </a:cxn>
              <a:cxn ang="0">
                <a:pos x="74" y="216"/>
              </a:cxn>
              <a:cxn ang="0">
                <a:pos x="58" y="216"/>
              </a:cxn>
              <a:cxn ang="0">
                <a:pos x="54" y="204"/>
              </a:cxn>
              <a:cxn ang="0">
                <a:pos x="47" y="193"/>
              </a:cxn>
              <a:cxn ang="0">
                <a:pos x="28" y="187"/>
              </a:cxn>
              <a:cxn ang="0">
                <a:pos x="26" y="169"/>
              </a:cxn>
              <a:cxn ang="0">
                <a:pos x="38" y="165"/>
              </a:cxn>
              <a:cxn ang="0">
                <a:pos x="50" y="159"/>
              </a:cxn>
              <a:cxn ang="0">
                <a:pos x="52" y="138"/>
              </a:cxn>
              <a:cxn ang="0">
                <a:pos x="41" y="126"/>
              </a:cxn>
              <a:cxn ang="0">
                <a:pos x="0" y="64"/>
              </a:cxn>
              <a:cxn ang="0">
                <a:pos x="19" y="18"/>
              </a:cxn>
              <a:cxn ang="0">
                <a:pos x="65" y="0"/>
              </a:cxn>
              <a:cxn ang="0">
                <a:pos x="112" y="18"/>
              </a:cxn>
              <a:cxn ang="0">
                <a:pos x="131" y="65"/>
              </a:cxn>
              <a:cxn ang="0">
                <a:pos x="103" y="48"/>
              </a:cxn>
              <a:cxn ang="0">
                <a:pos x="81" y="26"/>
              </a:cxn>
              <a:cxn ang="0">
                <a:pos x="48" y="26"/>
              </a:cxn>
              <a:cxn ang="0">
                <a:pos x="28" y="49"/>
              </a:cxn>
              <a:cxn ang="0">
                <a:pos x="28" y="82"/>
              </a:cxn>
              <a:cxn ang="0">
                <a:pos x="49" y="104"/>
              </a:cxn>
              <a:cxn ang="0">
                <a:pos x="83" y="104"/>
              </a:cxn>
              <a:cxn ang="0">
                <a:pos x="103" y="81"/>
              </a:cxn>
              <a:cxn ang="0">
                <a:pos x="103" y="48"/>
              </a:cxn>
            </a:cxnLst>
            <a:rect l="0" t="0" r="r" b="b"/>
            <a:pathLst>
              <a:path w="131" h="218">
                <a:moveTo>
                  <a:pt x="123" y="98"/>
                </a:moveTo>
                <a:cubicBezTo>
                  <a:pt x="117" y="108"/>
                  <a:pt x="109" y="116"/>
                  <a:pt x="98" y="122"/>
                </a:cubicBezTo>
                <a:cubicBezTo>
                  <a:pt x="97" y="123"/>
                  <a:pt x="95" y="124"/>
                  <a:pt x="92" y="125"/>
                </a:cubicBezTo>
                <a:cubicBezTo>
                  <a:pt x="90" y="126"/>
                  <a:pt x="88" y="127"/>
                  <a:pt x="86" y="128"/>
                </a:cubicBezTo>
                <a:cubicBezTo>
                  <a:pt x="84" y="129"/>
                  <a:pt x="83" y="131"/>
                  <a:pt x="82" y="132"/>
                </a:cubicBezTo>
                <a:cubicBezTo>
                  <a:pt x="80" y="134"/>
                  <a:pt x="80" y="136"/>
                  <a:pt x="80" y="138"/>
                </a:cubicBezTo>
                <a:cubicBezTo>
                  <a:pt x="80" y="149"/>
                  <a:pt x="80" y="149"/>
                  <a:pt x="80" y="149"/>
                </a:cubicBezTo>
                <a:cubicBezTo>
                  <a:pt x="80" y="154"/>
                  <a:pt x="80" y="157"/>
                  <a:pt x="82" y="159"/>
                </a:cubicBezTo>
                <a:cubicBezTo>
                  <a:pt x="83" y="162"/>
                  <a:pt x="85" y="163"/>
                  <a:pt x="87" y="164"/>
                </a:cubicBezTo>
                <a:cubicBezTo>
                  <a:pt x="89" y="165"/>
                  <a:pt x="91" y="165"/>
                  <a:pt x="94" y="165"/>
                </a:cubicBezTo>
                <a:cubicBezTo>
                  <a:pt x="97" y="165"/>
                  <a:pt x="99" y="165"/>
                  <a:pt x="101" y="166"/>
                </a:cubicBezTo>
                <a:cubicBezTo>
                  <a:pt x="103" y="166"/>
                  <a:pt x="105" y="168"/>
                  <a:pt x="106" y="169"/>
                </a:cubicBezTo>
                <a:cubicBezTo>
                  <a:pt x="108" y="171"/>
                  <a:pt x="108" y="174"/>
                  <a:pt x="108" y="178"/>
                </a:cubicBezTo>
                <a:cubicBezTo>
                  <a:pt x="108" y="183"/>
                  <a:pt x="107" y="186"/>
                  <a:pt x="104" y="188"/>
                </a:cubicBezTo>
                <a:cubicBezTo>
                  <a:pt x="101" y="190"/>
                  <a:pt x="98" y="191"/>
                  <a:pt x="94" y="191"/>
                </a:cubicBezTo>
                <a:cubicBezTo>
                  <a:pt x="90" y="191"/>
                  <a:pt x="87" y="191"/>
                  <a:pt x="85" y="193"/>
                </a:cubicBezTo>
                <a:cubicBezTo>
                  <a:pt x="83" y="194"/>
                  <a:pt x="81" y="196"/>
                  <a:pt x="81" y="198"/>
                </a:cubicBezTo>
                <a:cubicBezTo>
                  <a:pt x="80" y="200"/>
                  <a:pt x="79" y="202"/>
                  <a:pt x="79" y="204"/>
                </a:cubicBezTo>
                <a:cubicBezTo>
                  <a:pt x="79" y="207"/>
                  <a:pt x="78" y="209"/>
                  <a:pt x="78" y="211"/>
                </a:cubicBezTo>
                <a:cubicBezTo>
                  <a:pt x="77" y="213"/>
                  <a:pt x="76" y="215"/>
                  <a:pt x="74" y="216"/>
                </a:cubicBezTo>
                <a:cubicBezTo>
                  <a:pt x="73" y="217"/>
                  <a:pt x="70" y="218"/>
                  <a:pt x="66" y="218"/>
                </a:cubicBezTo>
                <a:cubicBezTo>
                  <a:pt x="63" y="218"/>
                  <a:pt x="60" y="217"/>
                  <a:pt x="58" y="216"/>
                </a:cubicBezTo>
                <a:cubicBezTo>
                  <a:pt x="57" y="215"/>
                  <a:pt x="56" y="213"/>
                  <a:pt x="55" y="211"/>
                </a:cubicBezTo>
                <a:cubicBezTo>
                  <a:pt x="54" y="209"/>
                  <a:pt x="54" y="207"/>
                  <a:pt x="54" y="204"/>
                </a:cubicBezTo>
                <a:cubicBezTo>
                  <a:pt x="54" y="202"/>
                  <a:pt x="53" y="200"/>
                  <a:pt x="52" y="198"/>
                </a:cubicBezTo>
                <a:cubicBezTo>
                  <a:pt x="51" y="196"/>
                  <a:pt x="49" y="194"/>
                  <a:pt x="47" y="193"/>
                </a:cubicBezTo>
                <a:cubicBezTo>
                  <a:pt x="45" y="191"/>
                  <a:pt x="42" y="191"/>
                  <a:pt x="38" y="191"/>
                </a:cubicBezTo>
                <a:cubicBezTo>
                  <a:pt x="34" y="191"/>
                  <a:pt x="31" y="190"/>
                  <a:pt x="28" y="187"/>
                </a:cubicBezTo>
                <a:cubicBezTo>
                  <a:pt x="25" y="185"/>
                  <a:pt x="24" y="182"/>
                  <a:pt x="24" y="178"/>
                </a:cubicBezTo>
                <a:cubicBezTo>
                  <a:pt x="24" y="174"/>
                  <a:pt x="25" y="171"/>
                  <a:pt x="26" y="169"/>
                </a:cubicBezTo>
                <a:cubicBezTo>
                  <a:pt x="27" y="168"/>
                  <a:pt x="29" y="166"/>
                  <a:pt x="31" y="166"/>
                </a:cubicBezTo>
                <a:cubicBezTo>
                  <a:pt x="33" y="165"/>
                  <a:pt x="36" y="165"/>
                  <a:pt x="38" y="165"/>
                </a:cubicBezTo>
                <a:cubicBezTo>
                  <a:pt x="40" y="165"/>
                  <a:pt x="43" y="164"/>
                  <a:pt x="45" y="163"/>
                </a:cubicBezTo>
                <a:cubicBezTo>
                  <a:pt x="47" y="163"/>
                  <a:pt x="49" y="161"/>
                  <a:pt x="50" y="159"/>
                </a:cubicBezTo>
                <a:cubicBezTo>
                  <a:pt x="52" y="157"/>
                  <a:pt x="52" y="154"/>
                  <a:pt x="52" y="149"/>
                </a:cubicBezTo>
                <a:cubicBezTo>
                  <a:pt x="52" y="138"/>
                  <a:pt x="52" y="138"/>
                  <a:pt x="52" y="138"/>
                </a:cubicBezTo>
                <a:cubicBezTo>
                  <a:pt x="52" y="134"/>
                  <a:pt x="51" y="132"/>
                  <a:pt x="49" y="130"/>
                </a:cubicBezTo>
                <a:cubicBezTo>
                  <a:pt x="47" y="129"/>
                  <a:pt x="44" y="127"/>
                  <a:pt x="41" y="126"/>
                </a:cubicBezTo>
                <a:cubicBezTo>
                  <a:pt x="28" y="120"/>
                  <a:pt x="18" y="112"/>
                  <a:pt x="10" y="102"/>
                </a:cubicBezTo>
                <a:cubicBezTo>
                  <a:pt x="3" y="92"/>
                  <a:pt x="0" y="79"/>
                  <a:pt x="0" y="64"/>
                </a:cubicBezTo>
                <a:cubicBezTo>
                  <a:pt x="0" y="55"/>
                  <a:pt x="1" y="46"/>
                  <a:pt x="5" y="39"/>
                </a:cubicBezTo>
                <a:cubicBezTo>
                  <a:pt x="8" y="31"/>
                  <a:pt x="13" y="24"/>
                  <a:pt x="19" y="18"/>
                </a:cubicBezTo>
                <a:cubicBezTo>
                  <a:pt x="25" y="13"/>
                  <a:pt x="32" y="8"/>
                  <a:pt x="40" y="5"/>
                </a:cubicBezTo>
                <a:cubicBezTo>
                  <a:pt x="48" y="2"/>
                  <a:pt x="56" y="0"/>
                  <a:pt x="65" y="0"/>
                </a:cubicBezTo>
                <a:cubicBezTo>
                  <a:pt x="75" y="0"/>
                  <a:pt x="83" y="2"/>
                  <a:pt x="91" y="5"/>
                </a:cubicBezTo>
                <a:cubicBezTo>
                  <a:pt x="100" y="8"/>
                  <a:pt x="107" y="13"/>
                  <a:pt x="112" y="18"/>
                </a:cubicBezTo>
                <a:cubicBezTo>
                  <a:pt x="118" y="24"/>
                  <a:pt x="123" y="31"/>
                  <a:pt x="126" y="39"/>
                </a:cubicBezTo>
                <a:cubicBezTo>
                  <a:pt x="129" y="47"/>
                  <a:pt x="131" y="56"/>
                  <a:pt x="131" y="65"/>
                </a:cubicBezTo>
                <a:cubicBezTo>
                  <a:pt x="131" y="77"/>
                  <a:pt x="128" y="88"/>
                  <a:pt x="123" y="98"/>
                </a:cubicBezTo>
                <a:close/>
                <a:moveTo>
                  <a:pt x="103" y="48"/>
                </a:moveTo>
                <a:cubicBezTo>
                  <a:pt x="101" y="43"/>
                  <a:pt x="98" y="38"/>
                  <a:pt x="94" y="34"/>
                </a:cubicBezTo>
                <a:cubicBezTo>
                  <a:pt x="91" y="31"/>
                  <a:pt x="86" y="28"/>
                  <a:pt x="81" y="26"/>
                </a:cubicBezTo>
                <a:cubicBezTo>
                  <a:pt x="76" y="24"/>
                  <a:pt x="70" y="23"/>
                  <a:pt x="64" y="23"/>
                </a:cubicBezTo>
                <a:cubicBezTo>
                  <a:pt x="58" y="23"/>
                  <a:pt x="53" y="24"/>
                  <a:pt x="48" y="26"/>
                </a:cubicBezTo>
                <a:cubicBezTo>
                  <a:pt x="43" y="29"/>
                  <a:pt x="39" y="32"/>
                  <a:pt x="36" y="36"/>
                </a:cubicBezTo>
                <a:cubicBezTo>
                  <a:pt x="33" y="40"/>
                  <a:pt x="30" y="44"/>
                  <a:pt x="28" y="49"/>
                </a:cubicBezTo>
                <a:cubicBezTo>
                  <a:pt x="26" y="54"/>
                  <a:pt x="25" y="60"/>
                  <a:pt x="25" y="65"/>
                </a:cubicBezTo>
                <a:cubicBezTo>
                  <a:pt x="25" y="72"/>
                  <a:pt x="26" y="77"/>
                  <a:pt x="28" y="82"/>
                </a:cubicBezTo>
                <a:cubicBezTo>
                  <a:pt x="30" y="88"/>
                  <a:pt x="33" y="92"/>
                  <a:pt x="37" y="96"/>
                </a:cubicBezTo>
                <a:cubicBezTo>
                  <a:pt x="40" y="99"/>
                  <a:pt x="44" y="102"/>
                  <a:pt x="49" y="104"/>
                </a:cubicBezTo>
                <a:cubicBezTo>
                  <a:pt x="55" y="106"/>
                  <a:pt x="60" y="107"/>
                  <a:pt x="66" y="107"/>
                </a:cubicBezTo>
                <a:cubicBezTo>
                  <a:pt x="72" y="107"/>
                  <a:pt x="78" y="106"/>
                  <a:pt x="83" y="104"/>
                </a:cubicBezTo>
                <a:cubicBezTo>
                  <a:pt x="88" y="102"/>
                  <a:pt x="92" y="99"/>
                  <a:pt x="95" y="95"/>
                </a:cubicBezTo>
                <a:cubicBezTo>
                  <a:pt x="99" y="91"/>
                  <a:pt x="101" y="86"/>
                  <a:pt x="103" y="81"/>
                </a:cubicBezTo>
                <a:cubicBezTo>
                  <a:pt x="105" y="76"/>
                  <a:pt x="106" y="70"/>
                  <a:pt x="106" y="64"/>
                </a:cubicBezTo>
                <a:cubicBezTo>
                  <a:pt x="106" y="58"/>
                  <a:pt x="105" y="53"/>
                  <a:pt x="103" y="48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vert="horz" wrap="square" lIns="121893" tIns="60947" rIns="121893" bIns="60947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867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408075-A3D5-48E6-807A-A6B499F3C494}"/>
              </a:ext>
            </a:extLst>
          </p:cNvPr>
          <p:cNvSpPr txBox="1"/>
          <p:nvPr/>
        </p:nvSpPr>
        <p:spPr>
          <a:xfrm>
            <a:off x="6227492" y="4989385"/>
            <a:ext cx="1204762" cy="69753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3733" b="1" dirty="0">
                <a:solidFill>
                  <a:srgbClr val="4BACC6"/>
                </a:solidFill>
                <a:latin typeface="Arial" charset="0"/>
                <a:cs typeface="Arial" charset="0"/>
              </a:rPr>
              <a:t>73%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5A3421-D147-4DCD-A95E-C47DCBEF9A09}"/>
              </a:ext>
            </a:extLst>
          </p:cNvPr>
          <p:cNvSpPr txBox="1"/>
          <p:nvPr/>
        </p:nvSpPr>
        <p:spPr>
          <a:xfrm>
            <a:off x="4438918" y="4989385"/>
            <a:ext cx="1204762" cy="69753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3733" b="1" dirty="0">
                <a:solidFill>
                  <a:srgbClr val="4F81BD"/>
                </a:solidFill>
                <a:latin typeface="Arial" charset="0"/>
                <a:cs typeface="Arial" charset="0"/>
              </a:rPr>
              <a:t>27%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0E3361C0-0B52-4DF7-AFD6-2857DA594574}"/>
              </a:ext>
            </a:extLst>
          </p:cNvPr>
          <p:cNvSpPr txBox="1">
            <a:spLocks/>
          </p:cNvSpPr>
          <p:nvPr/>
        </p:nvSpPr>
        <p:spPr>
          <a:xfrm>
            <a:off x="8069192" y="3627729"/>
            <a:ext cx="3648000" cy="2112000"/>
          </a:xfrm>
          <a:prstGeom prst="rect">
            <a:avLst/>
          </a:prstGeom>
          <a:noFill/>
          <a:ln>
            <a:solidFill>
              <a:srgbClr val="51626F"/>
            </a:solidFill>
          </a:ln>
        </p:spPr>
        <p:txBody>
          <a:bodyPr anchor="ctr" anchorCtr="0"/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cap="all" baseline="0">
                <a:solidFill>
                  <a:srgbClr val="FFFFFF"/>
                </a:solidFill>
              </a:defRPr>
            </a:lvl1pPr>
            <a:lvl2pPr marL="4763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63538" indent="-274638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5488" indent="-280988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4738" indent="-350838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373694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6pPr>
            <a:lvl7pPr marL="441639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7pPr>
            <a:lvl8pPr marL="5095837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8pPr>
            <a:lvl9pPr marL="5775282" indent="-339722">
              <a:spcBef>
                <a:spcPct val="20000"/>
              </a:spcBef>
              <a:buFont typeface="Arial" panose="020B0604020202020204" pitchFamily="34" charset="0"/>
              <a:buChar char="•"/>
              <a:defRPr sz="3000"/>
            </a:lvl9pPr>
          </a:lstStyle>
          <a:p>
            <a:pPr defTabSz="1232345">
              <a:defRPr/>
            </a:pPr>
            <a:endParaRPr lang="fr-BE" sz="1600" kern="0" dirty="0">
              <a:latin typeface="Calibri"/>
              <a:cs typeface="Arial" charset="0"/>
            </a:endParaRP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8B163004-E92A-486C-9B50-51A10CA819FA}"/>
              </a:ext>
            </a:extLst>
          </p:cNvPr>
          <p:cNvSpPr txBox="1">
            <a:spLocks/>
          </p:cNvSpPr>
          <p:nvPr/>
        </p:nvSpPr>
        <p:spPr>
          <a:xfrm>
            <a:off x="8070211" y="3627728"/>
            <a:ext cx="3648000" cy="24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="ctr" anchorCtr="0"/>
          <a:lstStyle>
            <a:lvl1pPr marL="0" indent="0" algn="l" defTabSz="135889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3538" indent="-274638" algn="l" defTabSz="135889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5488" indent="-280988" algn="l" defTabSz="1358890" rtl="0" eaLnBrk="1" latinLnBrk="0" hangingPunct="1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4738" indent="-350838" algn="l" defTabSz="135889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3694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1639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95837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5282" indent="-339722" algn="l" defTabSz="13588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11808">
              <a:lnSpc>
                <a:spcPct val="100000"/>
              </a:lnSpc>
              <a:spcBef>
                <a:spcPts val="0"/>
              </a:spcBef>
              <a:defRPr/>
            </a:pPr>
            <a:r>
              <a:rPr lang="nl-BE" sz="1333" b="1" dirty="0">
                <a:solidFill>
                  <a:srgbClr val="FFFFFF"/>
                </a:solidFill>
                <a:latin typeface="Calibri"/>
              </a:rPr>
              <a:t>Age</a:t>
            </a:r>
          </a:p>
        </p:txBody>
      </p: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11D4CF12-C063-4441-AE83-AF1B8FF946D3}"/>
              </a:ext>
            </a:extLst>
          </p:cNvPr>
          <p:cNvGraphicFramePr/>
          <p:nvPr/>
        </p:nvGraphicFramePr>
        <p:xfrm>
          <a:off x="9264353" y="3900007"/>
          <a:ext cx="2449865" cy="1873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D79D2E39-B0F8-416A-8385-B5B4F68C8848}"/>
              </a:ext>
            </a:extLst>
          </p:cNvPr>
          <p:cNvGraphicFramePr>
            <a:graphicFrameLocks noGrp="1"/>
          </p:cNvGraphicFramePr>
          <p:nvPr/>
        </p:nvGraphicFramePr>
        <p:xfrm>
          <a:off x="8057001" y="3991196"/>
          <a:ext cx="1070687" cy="1727999"/>
        </p:xfrm>
        <a:graphic>
          <a:graphicData uri="http://schemas.openxmlformats.org/drawingml/2006/table">
            <a:tbl>
              <a:tblPr/>
              <a:tblGrid>
                <a:gridCol w="1070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6857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18-24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25-34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35-44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45-54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505693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55-64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766726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65-74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007191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75+</a:t>
                      </a: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83019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8026A4D-3FF3-43A9-BC55-EE38D07AEFBD}"/>
              </a:ext>
            </a:extLst>
          </p:cNvPr>
          <p:cNvSpPr txBox="1"/>
          <p:nvPr/>
        </p:nvSpPr>
        <p:spPr>
          <a:xfrm>
            <a:off x="468303" y="5963367"/>
            <a:ext cx="499255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33" dirty="0">
                <a:solidFill>
                  <a:srgbClr val="0A3365"/>
                </a:solidFill>
              </a:rPr>
              <a:t>Pondérés selon les provinces et les secteurs</a:t>
            </a:r>
          </a:p>
        </p:txBody>
      </p:sp>
      <p:sp>
        <p:nvSpPr>
          <p:cNvPr id="34" name="ZoneTexte 10">
            <a:extLst>
              <a:ext uri="{FF2B5EF4-FFF2-40B4-BE49-F238E27FC236}">
                <a16:creationId xmlns:a16="http://schemas.microsoft.com/office/drawing/2014/main" id="{66312C62-9BDB-4CB9-8455-1C9AFDD391AF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9EC38-C66F-C492-51E8-84C3BFB69CF0}"/>
              </a:ext>
            </a:extLst>
          </p:cNvPr>
          <p:cNvSpPr txBox="1"/>
          <p:nvPr/>
        </p:nvSpPr>
        <p:spPr>
          <a:xfrm>
            <a:off x="10615639" y="4140579"/>
            <a:ext cx="102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schemeClr val="tx2"/>
                </a:solidFill>
              </a:rPr>
              <a:t>Moyenne 57,5 ans</a:t>
            </a:r>
          </a:p>
        </p:txBody>
      </p:sp>
    </p:spTree>
    <p:extLst>
      <p:ext uri="{BB962C8B-B14F-4D97-AF65-F5344CB8AC3E}">
        <p14:creationId xmlns:p14="http://schemas.microsoft.com/office/powerpoint/2010/main" val="404443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1611"/>
            <a:ext cx="12192000" cy="6858000"/>
          </a:xfrm>
          <a:prstGeom prst="rect">
            <a:avLst/>
          </a:prstGeom>
          <a:solidFill>
            <a:srgbClr val="14B2E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05288F-EA8A-4003-9B09-FB96D698812A}"/>
              </a:ext>
            </a:extLst>
          </p:cNvPr>
          <p:cNvSpPr txBox="1"/>
          <p:nvPr/>
        </p:nvSpPr>
        <p:spPr>
          <a:xfrm>
            <a:off x="0" y="2247839"/>
            <a:ext cx="121920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dirty="0">
                <a:solidFill>
                  <a:prstClr val="white"/>
                </a:solidFill>
                <a:latin typeface="ITC Lubalin Graph Std" panose="02060703020205020404" pitchFamily="18" charset="0"/>
                <a:cs typeface="Verdana"/>
              </a:rPr>
              <a:t>Le monde agricole wallon et ses enjeux en termes de production</a:t>
            </a:r>
          </a:p>
        </p:txBody>
      </p:sp>
    </p:spTree>
    <p:extLst>
      <p:ext uri="{BB962C8B-B14F-4D97-AF65-F5344CB8AC3E}">
        <p14:creationId xmlns:p14="http://schemas.microsoft.com/office/powerpoint/2010/main" val="3286744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353E4C8-F8AE-4E8C-B51E-CFA34C79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Rencontrez-vous actuellement des difficultés liées aux changements climatiques dans votre activité agricole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3757C-81CF-4322-8A5B-95C3D41B5921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39DAA4E-45DD-46F0-9604-E2BC2FA9A492}"/>
              </a:ext>
            </a:extLst>
          </p:cNvPr>
          <p:cNvSpPr txBox="1"/>
          <p:nvPr/>
        </p:nvSpPr>
        <p:spPr>
          <a:xfrm>
            <a:off x="815414" y="1316766"/>
            <a:ext cx="10804589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Près de 8 agriculteurs wallons sur 10 rencontrent actuellement des difficultés liées aux changements climatiques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  <p:graphicFrame>
        <p:nvGraphicFramePr>
          <p:cNvPr id="17" name="Chart 18">
            <a:extLst>
              <a:ext uri="{FF2B5EF4-FFF2-40B4-BE49-F238E27FC236}">
                <a16:creationId xmlns:a16="http://schemas.microsoft.com/office/drawing/2014/main" id="{39861C73-C5C5-47E1-AA6C-C82629E0E335}"/>
              </a:ext>
            </a:extLst>
          </p:cNvPr>
          <p:cNvGraphicFramePr/>
          <p:nvPr/>
        </p:nvGraphicFramePr>
        <p:xfrm>
          <a:off x="1679509" y="2226678"/>
          <a:ext cx="8352928" cy="461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D58E12-A158-43A2-805F-2E1E61127D72}"/>
              </a:ext>
            </a:extLst>
          </p:cNvPr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(n=300)</a:t>
            </a:r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18E3DF31-C749-49E8-A979-6A77EC691947}"/>
              </a:ext>
            </a:extLst>
          </p:cNvPr>
          <p:cNvSpPr txBox="1"/>
          <p:nvPr/>
        </p:nvSpPr>
        <p:spPr>
          <a:xfrm>
            <a:off x="3258818" y="4297206"/>
            <a:ext cx="9373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1F497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NON</a:t>
            </a:r>
          </a:p>
        </p:txBody>
      </p:sp>
      <p:sp>
        <p:nvSpPr>
          <p:cNvPr id="16" name="ZoneTexte 29">
            <a:extLst>
              <a:ext uri="{FF2B5EF4-FFF2-40B4-BE49-F238E27FC236}">
                <a16:creationId xmlns:a16="http://schemas.microsoft.com/office/drawing/2014/main" id="{9C4E5BD7-C889-4FA1-A031-E6F23D89668D}"/>
              </a:ext>
            </a:extLst>
          </p:cNvPr>
          <p:cNvSpPr txBox="1"/>
          <p:nvPr/>
        </p:nvSpPr>
        <p:spPr>
          <a:xfrm>
            <a:off x="7344139" y="3192083"/>
            <a:ext cx="10049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OUI</a:t>
            </a:r>
          </a:p>
        </p:txBody>
      </p:sp>
      <p:sp>
        <p:nvSpPr>
          <p:cNvPr id="2" name="Oval Callout 7">
            <a:extLst>
              <a:ext uri="{FF2B5EF4-FFF2-40B4-BE49-F238E27FC236}">
                <a16:creationId xmlns:a16="http://schemas.microsoft.com/office/drawing/2014/main" id="{7D12CA0D-3DE9-0FBB-B49C-4E12B8E01BFA}"/>
              </a:ext>
            </a:extLst>
          </p:cNvPr>
          <p:cNvSpPr/>
          <p:nvPr/>
        </p:nvSpPr>
        <p:spPr>
          <a:xfrm>
            <a:off x="143797" y="2650565"/>
            <a:ext cx="4128000" cy="1457089"/>
          </a:xfrm>
          <a:prstGeom prst="wedgeEllipseCallout">
            <a:avLst>
              <a:gd name="adj1" fmla="val 37139"/>
              <a:gd name="adj2" fmla="val 5780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36% 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Cultures </a:t>
            </a:r>
            <a:r>
              <a:rPr lang="fr-FR" sz="1400" dirty="0" err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excl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27%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pour les exploitations de moins de 77 ha</a:t>
            </a:r>
          </a:p>
        </p:txBody>
      </p:sp>
      <p:sp>
        <p:nvSpPr>
          <p:cNvPr id="3" name="Oval Callout 7">
            <a:extLst>
              <a:ext uri="{FF2B5EF4-FFF2-40B4-BE49-F238E27FC236}">
                <a16:creationId xmlns:a16="http://schemas.microsoft.com/office/drawing/2014/main" id="{4584D48C-5F77-0EE2-FA8A-E7B715A7455D}"/>
              </a:ext>
            </a:extLst>
          </p:cNvPr>
          <p:cNvSpPr/>
          <p:nvPr/>
        </p:nvSpPr>
        <p:spPr>
          <a:xfrm>
            <a:off x="7458272" y="3669808"/>
            <a:ext cx="4537651" cy="1801803"/>
          </a:xfrm>
          <a:prstGeom prst="wedgeEllipseCallout">
            <a:avLst>
              <a:gd name="adj1" fmla="val -43410"/>
              <a:gd name="adj2" fmla="val -5238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84% 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Elevages et Cultures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86%</a:t>
            </a:r>
            <a:r>
              <a:rPr lang="fr-FR" sz="1400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pour les exploitations de 77 ha ou +</a:t>
            </a:r>
          </a:p>
        </p:txBody>
      </p:sp>
    </p:spTree>
    <p:extLst>
      <p:ext uri="{BB962C8B-B14F-4D97-AF65-F5344CB8AC3E}">
        <p14:creationId xmlns:p14="http://schemas.microsoft.com/office/powerpoint/2010/main" val="1539269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Quelles difficultés liées aux changements climatiques rencontrez-vous actuellement dans votre activité agricole?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encontrent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actuellement des difficultés liées aux changements climatiques 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(n=230)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815413" y="1316766"/>
            <a:ext cx="10848000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La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principale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difficulté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rencontrée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par les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agriculteurs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wallons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concerne</a:t>
            </a:r>
            <a:r>
              <a:rPr lang="en-US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la d</a:t>
            </a:r>
            <a:r>
              <a:rPr lang="fr-FR" sz="2133" dirty="0" err="1">
                <a:solidFill>
                  <a:srgbClr val="002060"/>
                </a:solidFill>
                <a:latin typeface="Arial" charset="0"/>
                <a:cs typeface="Arial" charset="0"/>
              </a:rPr>
              <a:t>iminution</a:t>
            </a: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 du rendement (végétal, animal,…)</a:t>
            </a:r>
            <a:r>
              <a:rPr lang="fr-BE" sz="2133" dirty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431371" y="2096465"/>
          <a:ext cx="8832981" cy="418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6C1E8426-9193-6105-A37A-3A0E7AFF3EA0}"/>
              </a:ext>
            </a:extLst>
          </p:cNvPr>
          <p:cNvSpPr/>
          <p:nvPr/>
        </p:nvSpPr>
        <p:spPr>
          <a:xfrm>
            <a:off x="7622840" y="3341067"/>
            <a:ext cx="2505609" cy="336000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69% </a:t>
            </a:r>
            <a:r>
              <a:rPr lang="fr-FR" sz="1067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Cultures </a:t>
            </a:r>
            <a:r>
              <a:rPr lang="fr-FR" sz="1067" dirty="0" err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excl</a:t>
            </a:r>
            <a:r>
              <a:rPr lang="fr-FR" sz="1067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3" name="Rectangle à coins arrondis 8">
            <a:extLst>
              <a:ext uri="{FF2B5EF4-FFF2-40B4-BE49-F238E27FC236}">
                <a16:creationId xmlns:a16="http://schemas.microsoft.com/office/drawing/2014/main" id="{3DFF31C1-BB19-1E56-1894-B25642C0AB9D}"/>
              </a:ext>
            </a:extLst>
          </p:cNvPr>
          <p:cNvSpPr/>
          <p:nvPr/>
        </p:nvSpPr>
        <p:spPr>
          <a:xfrm>
            <a:off x="6672832" y="4881231"/>
            <a:ext cx="2928000" cy="288000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10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40% </a:t>
            </a:r>
            <a:r>
              <a:rPr lang="fr-FR" sz="1067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Elevages et Cultures</a:t>
            </a:r>
          </a:p>
        </p:txBody>
      </p:sp>
      <p:sp>
        <p:nvSpPr>
          <p:cNvPr id="6" name="Rectangle à coins arrondis 8">
            <a:extLst>
              <a:ext uri="{FF2B5EF4-FFF2-40B4-BE49-F238E27FC236}">
                <a16:creationId xmlns:a16="http://schemas.microsoft.com/office/drawing/2014/main" id="{30CD7E6F-141F-2F41-AA06-7B6F7B16CD99}"/>
              </a:ext>
            </a:extLst>
          </p:cNvPr>
          <p:cNvSpPr/>
          <p:nvPr/>
        </p:nvSpPr>
        <p:spPr>
          <a:xfrm>
            <a:off x="6476812" y="5869200"/>
            <a:ext cx="2381133" cy="288000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40% </a:t>
            </a:r>
            <a:r>
              <a:rPr lang="fr-FR" sz="1067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Cultures </a:t>
            </a:r>
            <a:r>
              <a:rPr lang="fr-FR" sz="1067" dirty="0" err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excl</a:t>
            </a:r>
            <a:r>
              <a:rPr lang="fr-FR" sz="1067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74C2FEF2-14EE-B556-88EC-98446508EC56}"/>
              </a:ext>
            </a:extLst>
          </p:cNvPr>
          <p:cNvSpPr/>
          <p:nvPr/>
        </p:nvSpPr>
        <p:spPr>
          <a:xfrm>
            <a:off x="6288016" y="5382616"/>
            <a:ext cx="5020915" cy="288000"/>
          </a:xfrm>
          <a:prstGeom prst="round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10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31% </a:t>
            </a:r>
            <a:r>
              <a:rPr lang="fr-FR" sz="1067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Cultures </a:t>
            </a:r>
            <a:r>
              <a:rPr lang="fr-FR" sz="1067" dirty="0" err="1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excl</a:t>
            </a:r>
            <a:r>
              <a:rPr lang="fr-FR" sz="1067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.;</a:t>
            </a:r>
            <a:r>
              <a:rPr lang="fr-FR" sz="1067" b="1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27% </a:t>
            </a:r>
            <a:r>
              <a:rPr lang="fr-FR" sz="1067" dirty="0">
                <a:solidFill>
                  <a:srgbClr val="00AEE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parmi les Elevages et Cultures</a:t>
            </a:r>
          </a:p>
        </p:txBody>
      </p:sp>
    </p:spTree>
    <p:extLst>
      <p:ext uri="{BB962C8B-B14F-4D97-AF65-F5344CB8AC3E}">
        <p14:creationId xmlns:p14="http://schemas.microsoft.com/office/powerpoint/2010/main" val="3373154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5A7CF98-E399-477B-BE0D-02BDC82360BB}" type="slidenum">
              <a:rPr lang="nl-BE" b="0">
                <a:solidFill>
                  <a:prstClr val="black">
                    <a:lumMod val="50000"/>
                    <a:lumOff val="50000"/>
                  </a:prstClr>
                </a:solidFill>
              </a:rPr>
              <a:pPr algn="l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nl-BE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09585">
              <a:lnSpc>
                <a:spcPct val="100000"/>
              </a:lnSpc>
              <a:defRPr/>
            </a:pPr>
            <a:r>
              <a:rPr lang="fr-FR" sz="2400" dirty="0"/>
              <a:t>Pour quelles raisons ne rencontrez-vous pas actuellement de difficultés liées aux changements climatiques ? 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953272" y="6368777"/>
            <a:ext cx="11042651" cy="279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24282" rtl="0" eaLnBrk="1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32345" fontAlgn="base">
              <a:lnSpc>
                <a:spcPts val="1067"/>
              </a:lnSpc>
              <a:defRPr/>
            </a:pPr>
            <a:r>
              <a:rPr lang="fr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	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répondants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200" dirty="0" err="1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encontrent</a:t>
            </a:r>
            <a:r>
              <a:rPr lang="fr-FR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actuellement pas des difficultés liées aux changements climatiques </a:t>
            </a:r>
            <a:r>
              <a:rPr lang="nl-BE" sz="1200" dirty="0">
                <a:solidFill>
                  <a:srgbClr val="0A33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(n=70)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1029E4F-6BB7-4292-83E5-8A4D87F85BAD}"/>
              </a:ext>
            </a:extLst>
          </p:cNvPr>
          <p:cNvSpPr txBox="1"/>
          <p:nvPr/>
        </p:nvSpPr>
        <p:spPr>
          <a:xfrm>
            <a:off x="717276" y="1383228"/>
            <a:ext cx="10848000" cy="748795"/>
          </a:xfrm>
          <a:prstGeom prst="rect">
            <a:avLst/>
          </a:prstGeom>
          <a:noFill/>
          <a:ln>
            <a:solidFill>
              <a:srgbClr val="083060">
                <a:alpha val="98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133" dirty="0">
                <a:solidFill>
                  <a:srgbClr val="002060"/>
                </a:solidFill>
                <a:latin typeface="Arial" charset="0"/>
                <a:cs typeface="Arial" charset="0"/>
              </a:rPr>
              <a:t>La diversification de l’exploitation permet aux agriculteurs wallons de limiter les effets du changement climatique. </a:t>
            </a:r>
            <a:endParaRPr lang="fr-BE" sz="2133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FE591-BC38-4552-92B5-119595913893}"/>
              </a:ext>
            </a:extLst>
          </p:cNvPr>
          <p:cNvSpPr txBox="1"/>
          <p:nvPr/>
        </p:nvSpPr>
        <p:spPr>
          <a:xfrm>
            <a:off x="5520704" y="1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B3411BB-3338-4109-B807-AAA1B76A8D67}"/>
              </a:ext>
            </a:extLst>
          </p:cNvPr>
          <p:cNvGraphicFramePr/>
          <p:nvPr/>
        </p:nvGraphicFramePr>
        <p:xfrm>
          <a:off x="528587" y="2205195"/>
          <a:ext cx="11424064" cy="407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3647270"/>
      </p:ext>
    </p:extLst>
  </p:cSld>
  <p:clrMapOvr>
    <a:masterClrMapping/>
  </p:clrMapOvr>
</p:sld>
</file>

<file path=ppt/theme/theme1.xml><?xml version="1.0" encoding="utf-8"?>
<a:theme xmlns:a="http://schemas.openxmlformats.org/drawingml/2006/main" name="KBC Template">
  <a:themeElements>
    <a:clrScheme name="Custom 7">
      <a:dk1>
        <a:srgbClr val="0D2A50"/>
      </a:dk1>
      <a:lt1>
        <a:srgbClr val="FFFFFF"/>
      </a:lt1>
      <a:dk2>
        <a:srgbClr val="0D2A50"/>
      </a:dk2>
      <a:lt2>
        <a:srgbClr val="FFFFFF"/>
      </a:lt2>
      <a:accent1>
        <a:srgbClr val="009985"/>
      </a:accent1>
      <a:accent2>
        <a:srgbClr val="EE7079"/>
      </a:accent2>
      <a:accent3>
        <a:srgbClr val="FCBB30"/>
      </a:accent3>
      <a:accent4>
        <a:srgbClr val="55C7DF"/>
      </a:accent4>
      <a:accent5>
        <a:srgbClr val="1FADC1"/>
      </a:accent5>
      <a:accent6>
        <a:srgbClr val="5387C5"/>
      </a:accent6>
      <a:hlink>
        <a:srgbClr val="0097DB"/>
      </a:hlink>
      <a:folHlink>
        <a:srgbClr val="46ADE0"/>
      </a:folHlink>
    </a:clrScheme>
    <a:fontScheme name="KBC">
      <a:majorFont>
        <a:latin typeface="Gilroy Bold"/>
        <a:ea typeface=""/>
        <a:cs typeface=""/>
      </a:majorFont>
      <a:minorFont>
        <a:latin typeface="Gilro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EEF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3" id="{192070CE-E590-4627-B2A9-1C772AC4F2C9}" vid="{A9CABEFD-4256-481F-8479-35E1264B942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BC2014">
    <a:dk1>
      <a:sysClr val="windowText" lastClr="000000"/>
    </a:dk1>
    <a:lt1>
      <a:sysClr val="window" lastClr="FFFFFF"/>
    </a:lt1>
    <a:dk2>
      <a:srgbClr val="3E3E3E"/>
    </a:dk2>
    <a:lt2>
      <a:srgbClr val="F6C5B5"/>
    </a:lt2>
    <a:accent1>
      <a:srgbClr val="0A3365"/>
    </a:accent1>
    <a:accent2>
      <a:srgbClr val="1F99CD"/>
    </a:accent2>
    <a:accent3>
      <a:srgbClr val="4B9C07"/>
    </a:accent3>
    <a:accent4>
      <a:srgbClr val="0D6B57"/>
    </a:accent4>
    <a:accent5>
      <a:srgbClr val="D97E76"/>
    </a:accent5>
    <a:accent6>
      <a:srgbClr val="9A0322"/>
    </a:accent6>
    <a:hlink>
      <a:srgbClr val="9A9A9A"/>
    </a:hlink>
    <a:folHlink>
      <a:srgbClr val="4ECBF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BC2014">
    <a:dk1>
      <a:sysClr val="windowText" lastClr="000000"/>
    </a:dk1>
    <a:lt1>
      <a:sysClr val="window" lastClr="FFFFFF"/>
    </a:lt1>
    <a:dk2>
      <a:srgbClr val="3E3E3E"/>
    </a:dk2>
    <a:lt2>
      <a:srgbClr val="F6C5B5"/>
    </a:lt2>
    <a:accent1>
      <a:srgbClr val="0A3365"/>
    </a:accent1>
    <a:accent2>
      <a:srgbClr val="1F99CD"/>
    </a:accent2>
    <a:accent3>
      <a:srgbClr val="4B9C07"/>
    </a:accent3>
    <a:accent4>
      <a:srgbClr val="0D6B57"/>
    </a:accent4>
    <a:accent5>
      <a:srgbClr val="D97E76"/>
    </a:accent5>
    <a:accent6>
      <a:srgbClr val="9A0322"/>
    </a:accent6>
    <a:hlink>
      <a:srgbClr val="9A9A9A"/>
    </a:hlink>
    <a:folHlink>
      <a:srgbClr val="4ECBF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BC2014">
    <a:dk1>
      <a:sysClr val="windowText" lastClr="000000"/>
    </a:dk1>
    <a:lt1>
      <a:sysClr val="window" lastClr="FFFFFF"/>
    </a:lt1>
    <a:dk2>
      <a:srgbClr val="3E3E3E"/>
    </a:dk2>
    <a:lt2>
      <a:srgbClr val="F6C5B5"/>
    </a:lt2>
    <a:accent1>
      <a:srgbClr val="0A3365"/>
    </a:accent1>
    <a:accent2>
      <a:srgbClr val="1F99CD"/>
    </a:accent2>
    <a:accent3>
      <a:srgbClr val="4B9C07"/>
    </a:accent3>
    <a:accent4>
      <a:srgbClr val="0D6B57"/>
    </a:accent4>
    <a:accent5>
      <a:srgbClr val="D97E76"/>
    </a:accent5>
    <a:accent6>
      <a:srgbClr val="9A0322"/>
    </a:accent6>
    <a:hlink>
      <a:srgbClr val="9A9A9A"/>
    </a:hlink>
    <a:folHlink>
      <a:srgbClr val="4ECBF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Ipsos 2015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1643</Words>
  <Application>Microsoft Office PowerPoint</Application>
  <PresentationFormat>Grand écran</PresentationFormat>
  <Paragraphs>214</Paragraphs>
  <Slides>30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Arial</vt:lpstr>
      <vt:lpstr>Calibri</vt:lpstr>
      <vt:lpstr>Gilroy</vt:lpstr>
      <vt:lpstr>Gilroy Bold</vt:lpstr>
      <vt:lpstr>ITC Lubalin Graph Std</vt:lpstr>
      <vt:lpstr>Lucida Grande</vt:lpstr>
      <vt:lpstr>Verdana</vt:lpstr>
      <vt:lpstr>KBC Template</vt:lpstr>
      <vt:lpstr>Observatoire CBC  « Les agriculteurs wallons face aux défis des changements climatiques »   </vt:lpstr>
      <vt:lpstr>Introduction</vt:lpstr>
      <vt:lpstr>Enquête réalisée par le bureau </vt:lpstr>
      <vt:lpstr>Présentation PowerPoint</vt:lpstr>
      <vt:lpstr>Profil</vt:lpstr>
      <vt:lpstr>Présentation PowerPoint</vt:lpstr>
      <vt:lpstr>Rencontrez-vous actuellement des difficultés liées aux changements climatiques dans votre activité agricole ? </vt:lpstr>
      <vt:lpstr>Quelles difficultés liées aux changements climatiques rencontrez-vous actuellement dans votre activité agricole? </vt:lpstr>
      <vt:lpstr>Pour quelles raisons ne rencontrez-vous pas actuellement de difficultés liées aux changements climatiques ? </vt:lpstr>
      <vt:lpstr>Pensez-vous que ces difficultés se reproduiront dans les années à venir ? </vt:lpstr>
      <vt:lpstr>Pensez-vous que ces difficultés auront un impact sur la rentabilité de votre exploitation ? </vt:lpstr>
      <vt:lpstr>Envisagez-vous, face à ces difficultés, de changer/d’adapter votre type de production ou d’activité ? </vt:lpstr>
      <vt:lpstr>Vers quel type de production ou d’activité envisagez-vous de vous tourner ?</vt:lpstr>
      <vt:lpstr>Pour quelles raisons n’envisagez-vous pas de changer/d’adapter votre type de production ou d’activité ? </vt:lpstr>
      <vt:lpstr>Vous sentez-vous concerné par ce dérèglement climatique ? </vt:lpstr>
      <vt:lpstr>Quel est le plus grand impact du changement climatique de manière générale pour le monde agricole en Wallonie ? </vt:lpstr>
      <vt:lpstr>Quel est le principal défi que vous identifiez pour votre propre exploitation ? </vt:lpstr>
      <vt:lpstr>Pensez-vous que le modèle de production actuel en Wallonie a un impact sur le dérèglement climatique ? </vt:lpstr>
      <vt:lpstr>Pour répondre aux enjeux climatiques seriez-vous prêts à … ? </vt:lpstr>
      <vt:lpstr>Présentation PowerPoint</vt:lpstr>
      <vt:lpstr>La grande distribution a-t-elle un rôle à jouer dans les enjeux climatiques ? </vt:lpstr>
      <vt:lpstr>Pensez-vous que les défis climatiques actuels vont remettre en cause le modèle actuel de commercialisation des produits alimentaires, qui repose essentiellement sur la grande distribution ? </vt:lpstr>
      <vt:lpstr>Dans quel sens pensez-vous que le modèle actuel de commercialisation des produits alimentaires va se diriger ? </vt:lpstr>
      <vt:lpstr>Comment la grande distribution pourrait-elle agir face aux enjeux climatiques ? </vt:lpstr>
      <vt:lpstr>Comment les consommateurs pourraient vous aider à relever les enjeux climatiques ? </vt:lpstr>
      <vt:lpstr>Présentation PowerPoint</vt:lpstr>
      <vt:lpstr>Pensez-vous que rendre votre exploitation plus durable tant au niveau économique, environnemental et sociétal pourrait aider à la lutte contre le réchauffement climatique ? </vt:lpstr>
      <vt:lpstr>Pour quelles raisons n’accorderiez-vous pas de l’importance à la durabilité de votre exploitation ? </vt:lpstr>
      <vt:lpstr>Aimeriez-vous être capable d’estimer l’empreinte carbone de votre exploitation ?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Observatoire CBC  « Les agriculteurs wallons face aux défis des changements climatiques »   </dc:title>
  <dc:creator>Fabien Tyteca</dc:creator>
  <cp:lastModifiedBy>Fabien Tyteca</cp:lastModifiedBy>
  <cp:revision>2</cp:revision>
  <dcterms:created xsi:type="dcterms:W3CDTF">2023-07-12T07:47:31Z</dcterms:created>
  <dcterms:modified xsi:type="dcterms:W3CDTF">2023-07-13T08:03:38Z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44a7eb9-e308-4cb8-ad88-b50d70445f3a_Enabled">
    <vt:lpwstr>true</vt:lpwstr>
  </property>
  <property fmtid="{D5CDD505-2E9C-101B-9397-08002B2CF9AE}" pid="3" name="MSIP_Label_d44a7eb9-e308-4cb8-ad88-b50d70445f3a_SetDate">
    <vt:lpwstr>2023-07-12T09:02:08Z</vt:lpwstr>
  </property>
  <property fmtid="{D5CDD505-2E9C-101B-9397-08002B2CF9AE}" pid="4" name="MSIP_Label_d44a7eb9-e308-4cb8-ad88-b50d70445f3a_Method">
    <vt:lpwstr>Privileged</vt:lpwstr>
  </property>
  <property fmtid="{D5CDD505-2E9C-101B-9397-08002B2CF9AE}" pid="5" name="MSIP_Label_d44a7eb9-e308-4cb8-ad88-b50d70445f3a_Name">
    <vt:lpwstr>d44a7eb9-e308-4cb8-ad88-b50d70445f3a</vt:lpwstr>
  </property>
  <property fmtid="{D5CDD505-2E9C-101B-9397-08002B2CF9AE}" pid="6" name="MSIP_Label_d44a7eb9-e308-4cb8-ad88-b50d70445f3a_SiteId">
    <vt:lpwstr>64af2aee-7d6c-49ac-a409-192d3fee73b8</vt:lpwstr>
  </property>
  <property fmtid="{D5CDD505-2E9C-101B-9397-08002B2CF9AE}" pid="7" name="MSIP_Label_d44a7eb9-e308-4cb8-ad88-b50d70445f3a_ActionId">
    <vt:lpwstr>fb627ec8-e754-4bc9-b03d-09ce880c8e43</vt:lpwstr>
  </property>
  <property fmtid="{D5CDD505-2E9C-101B-9397-08002B2CF9AE}" pid="8" name="MSIP_Label_d44a7eb9-e308-4cb8-ad88-b50d70445f3a_ContentBits">
    <vt:lpwstr>1</vt:lpwstr>
  </property>
</Properties>
</file>